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Lst>
  <p:notesMasterIdLst>
    <p:notesMasterId r:id="rId31"/>
  </p:notesMasterIdLst>
  <p:sldIdLst>
    <p:sldId id="259" r:id="rId4"/>
    <p:sldId id="256" r:id="rId5"/>
    <p:sldId id="257" r:id="rId6"/>
    <p:sldId id="263" r:id="rId7"/>
    <p:sldId id="261" r:id="rId8"/>
    <p:sldId id="274" r:id="rId9"/>
    <p:sldId id="262" r:id="rId10"/>
    <p:sldId id="265" r:id="rId11"/>
    <p:sldId id="264" r:id="rId12"/>
    <p:sldId id="271" r:id="rId13"/>
    <p:sldId id="258" r:id="rId14"/>
    <p:sldId id="272" r:id="rId15"/>
    <p:sldId id="279" r:id="rId16"/>
    <p:sldId id="273" r:id="rId17"/>
    <p:sldId id="285" r:id="rId18"/>
    <p:sldId id="266" r:id="rId19"/>
    <p:sldId id="280" r:id="rId20"/>
    <p:sldId id="281" r:id="rId21"/>
    <p:sldId id="282" r:id="rId22"/>
    <p:sldId id="283" r:id="rId23"/>
    <p:sldId id="284" r:id="rId24"/>
    <p:sldId id="267" r:id="rId25"/>
    <p:sldId id="275" r:id="rId26"/>
    <p:sldId id="276" r:id="rId27"/>
    <p:sldId id="277" r:id="rId28"/>
    <p:sldId id="278" r:id="rId29"/>
    <p:sldId id="268" r:id="rId30"/>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6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6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6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600" kern="1200">
        <a:solidFill>
          <a:schemeClr val="tx1"/>
        </a:solidFill>
        <a:latin typeface="Times New Roman" pitchFamily="18" charset="0"/>
        <a:ea typeface="+mn-ea"/>
        <a:cs typeface="+mn-cs"/>
      </a:defRPr>
    </a:lvl5pPr>
    <a:lvl6pPr marL="2286000" algn="l" defTabSz="914400" rtl="0" eaLnBrk="1" latinLnBrk="0" hangingPunct="1">
      <a:defRPr sz="1600" kern="1200">
        <a:solidFill>
          <a:schemeClr val="tx1"/>
        </a:solidFill>
        <a:latin typeface="Times New Roman" pitchFamily="18" charset="0"/>
        <a:ea typeface="+mn-ea"/>
        <a:cs typeface="+mn-cs"/>
      </a:defRPr>
    </a:lvl6pPr>
    <a:lvl7pPr marL="2743200" algn="l" defTabSz="914400" rtl="0" eaLnBrk="1" latinLnBrk="0" hangingPunct="1">
      <a:defRPr sz="1600" kern="1200">
        <a:solidFill>
          <a:schemeClr val="tx1"/>
        </a:solidFill>
        <a:latin typeface="Times New Roman" pitchFamily="18" charset="0"/>
        <a:ea typeface="+mn-ea"/>
        <a:cs typeface="+mn-cs"/>
      </a:defRPr>
    </a:lvl7pPr>
    <a:lvl8pPr marL="3200400" algn="l" defTabSz="914400" rtl="0" eaLnBrk="1" latinLnBrk="0" hangingPunct="1">
      <a:defRPr sz="1600" kern="1200">
        <a:solidFill>
          <a:schemeClr val="tx1"/>
        </a:solidFill>
        <a:latin typeface="Times New Roman" pitchFamily="18" charset="0"/>
        <a:ea typeface="+mn-ea"/>
        <a:cs typeface="+mn-cs"/>
      </a:defRPr>
    </a:lvl8pPr>
    <a:lvl9pPr marL="3657600" algn="l" defTabSz="914400" rtl="0" eaLnBrk="1" latinLnBrk="0" hangingPunct="1">
      <a:defRPr sz="16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22" autoAdjust="0"/>
    <p:restoredTop sz="94595" autoAdjust="0"/>
  </p:normalViewPr>
  <p:slideViewPr>
    <p:cSldViewPr>
      <p:cViewPr varScale="1">
        <p:scale>
          <a:sx n="56" d="100"/>
          <a:sy n="56" d="100"/>
        </p:scale>
        <p:origin x="126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9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23D8B6A7-7754-4B6C-ABCD-B1BDCAF2D638}" type="datetimeFigureOut">
              <a:rPr lang="en-US"/>
              <a:pPr>
                <a:defRPr/>
              </a:pPr>
              <a:t>1/16/2019</a:t>
            </a:fld>
            <a:endParaRPr lang="en-US"/>
          </a:p>
        </p:txBody>
      </p:sp>
      <p:sp>
        <p:nvSpPr>
          <p:cNvPr id="194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9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AABCC38-1536-4C35-92DF-E56559FA245C}" type="slidenum">
              <a:rPr lang="en-US"/>
              <a:pPr>
                <a:defRPr/>
              </a:pPr>
              <a:t>‹#›</a:t>
            </a:fld>
            <a:endParaRPr lang="en-US"/>
          </a:p>
        </p:txBody>
      </p:sp>
    </p:spTree>
    <p:extLst>
      <p:ext uri="{BB962C8B-B14F-4D97-AF65-F5344CB8AC3E}">
        <p14:creationId xmlns:p14="http://schemas.microsoft.com/office/powerpoint/2010/main" val="8169930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781044-7AD1-4FC0-A14F-F0E17A0D38F6}" type="slidenum">
              <a:rPr lang="en-US"/>
              <a:pPr>
                <a:defRPr/>
              </a:pPr>
              <a:t>‹#›</a:t>
            </a:fld>
            <a:endParaRPr lang="en-US"/>
          </a:p>
        </p:txBody>
      </p:sp>
    </p:spTree>
    <p:extLst>
      <p:ext uri="{BB962C8B-B14F-4D97-AF65-F5344CB8AC3E}">
        <p14:creationId xmlns:p14="http://schemas.microsoft.com/office/powerpoint/2010/main" val="2822442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22B34-6E01-4E31-A6C1-608163829972}" type="slidenum">
              <a:rPr lang="en-US"/>
              <a:pPr>
                <a:defRPr/>
              </a:pPr>
              <a:t>‹#›</a:t>
            </a:fld>
            <a:endParaRPr lang="en-US"/>
          </a:p>
        </p:txBody>
      </p:sp>
    </p:spTree>
    <p:extLst>
      <p:ext uri="{BB962C8B-B14F-4D97-AF65-F5344CB8AC3E}">
        <p14:creationId xmlns:p14="http://schemas.microsoft.com/office/powerpoint/2010/main" val="222645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999C65-E427-4FA4-B3EC-A27022C07123}" type="slidenum">
              <a:rPr lang="en-US"/>
              <a:pPr>
                <a:defRPr/>
              </a:pPr>
              <a:t>‹#›</a:t>
            </a:fld>
            <a:endParaRPr lang="en-US"/>
          </a:p>
        </p:txBody>
      </p:sp>
    </p:spTree>
    <p:extLst>
      <p:ext uri="{BB962C8B-B14F-4D97-AF65-F5344CB8AC3E}">
        <p14:creationId xmlns:p14="http://schemas.microsoft.com/office/powerpoint/2010/main" val="3135287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altLang="en-US" noProof="0"/>
              <a:t>Click to edit Master title style</a:t>
            </a:r>
          </a:p>
        </p:txBody>
      </p:sp>
      <p:sp>
        <p:nvSpPr>
          <p:cNvPr id="51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512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pitchFamily="34" charset="0"/>
            </a:endParaRPr>
          </a:p>
        </p:txBody>
      </p:sp>
      <p:sp>
        <p:nvSpPr>
          <p:cNvPr id="5125" name="Rectangle 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5126" name="Rectangle 6"/>
          <p:cNvSpPr>
            <a:spLocks noGrp="1" noChangeArrowheads="1"/>
          </p:cNvSpPr>
          <p:nvPr>
            <p:ph type="sldNum" sz="quarter" idx="4"/>
          </p:nvPr>
        </p:nvSpPr>
        <p:spPr/>
        <p:txBody>
          <a:bodyPr/>
          <a:lstStyle>
            <a:lvl1pPr>
              <a:defRPr/>
            </a:lvl1pPr>
          </a:lstStyle>
          <a:p>
            <a:fld id="{824D7458-F5F1-41A6-BDB7-01B5D0FA1C27}" type="slidenum">
              <a:rPr lang="en-US" altLang="en-US">
                <a:solidFill>
                  <a:srgbClr val="FFFFFF"/>
                </a:solidFill>
              </a:rPr>
              <a:pPr/>
              <a:t>‹#›</a:t>
            </a:fld>
            <a:endParaRPr lang="en-US" altLang="en-US">
              <a:solidFill>
                <a:srgbClr val="FFFFFF"/>
              </a:solidFill>
            </a:endParaRPr>
          </a:p>
        </p:txBody>
      </p:sp>
      <p:sp>
        <p:nvSpPr>
          <p:cNvPr id="5127" name="Rectangle 7"/>
          <p:cNvSpPr>
            <a:spLocks noGrp="1" noChangeArrowheads="1"/>
          </p:cNvSpPr>
          <p:nvPr>
            <p:ph type="dt" sz="quarter" idx="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4790161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BADE6AF-563B-4078-BF90-687D77A88D5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5796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5797FE7-1480-4051-82FD-4635285C9A3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859344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E3D83D6-D839-4C90-87A9-808BF1B71FE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44432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6F52D9B-11F3-431B-8E0F-3F215145DC9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576254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64ACB900-6584-40E1-A3A8-CD9F032A99E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03172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B24113A0-D427-4BB9-A5C4-65FE016B703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421622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95514D5-9CE5-43C3-852B-300DE842693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65614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06CA6A-F7CE-4B07-810B-3EB26A382AF9}" type="slidenum">
              <a:rPr lang="en-US"/>
              <a:pPr>
                <a:defRPr/>
              </a:pPr>
              <a:t>‹#›</a:t>
            </a:fld>
            <a:endParaRPr lang="en-US"/>
          </a:p>
        </p:txBody>
      </p:sp>
    </p:spTree>
    <p:extLst>
      <p:ext uri="{BB962C8B-B14F-4D97-AF65-F5344CB8AC3E}">
        <p14:creationId xmlns:p14="http://schemas.microsoft.com/office/powerpoint/2010/main" val="2121810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7E2E95D-DEAE-4E02-9B8E-99C0EE38D4F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33891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49BDBD7-88A4-4BCD-83C6-BAF3E4F0510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356020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44EA77D-A5A4-4DC2-8A59-E3A2E03551C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277777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altLang="en-US" noProof="0"/>
              <a:t>Click to edit Master title style</a:t>
            </a:r>
          </a:p>
        </p:txBody>
      </p:sp>
      <p:sp>
        <p:nvSpPr>
          <p:cNvPr id="51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512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1800">
              <a:solidFill>
                <a:srgbClr val="FFFFFF"/>
              </a:solidFill>
              <a:latin typeface="Arial" pitchFamily="34" charset="0"/>
            </a:endParaRPr>
          </a:p>
        </p:txBody>
      </p:sp>
      <p:sp>
        <p:nvSpPr>
          <p:cNvPr id="5125" name="Rectangle 5"/>
          <p:cNvSpPr>
            <a:spLocks noGrp="1" noChangeArrowheads="1"/>
          </p:cNvSpPr>
          <p:nvPr>
            <p:ph type="ftr" sz="quarter" idx="3"/>
          </p:nvPr>
        </p:nvSpPr>
        <p:spPr/>
        <p:txBody>
          <a:bodyPr/>
          <a:lstStyle>
            <a:lvl1pPr>
              <a:defRPr/>
            </a:lvl1pPr>
          </a:lstStyle>
          <a:p>
            <a:endParaRPr lang="en-US" altLang="en-US">
              <a:solidFill>
                <a:srgbClr val="FFFFFF"/>
              </a:solidFill>
            </a:endParaRPr>
          </a:p>
        </p:txBody>
      </p:sp>
      <p:sp>
        <p:nvSpPr>
          <p:cNvPr id="5126" name="Rectangle 6"/>
          <p:cNvSpPr>
            <a:spLocks noGrp="1" noChangeArrowheads="1"/>
          </p:cNvSpPr>
          <p:nvPr>
            <p:ph type="sldNum" sz="quarter" idx="4"/>
          </p:nvPr>
        </p:nvSpPr>
        <p:spPr/>
        <p:txBody>
          <a:bodyPr/>
          <a:lstStyle>
            <a:lvl1pPr>
              <a:defRPr/>
            </a:lvl1pPr>
          </a:lstStyle>
          <a:p>
            <a:fld id="{824D7458-F5F1-41A6-BDB7-01B5D0FA1C27}" type="slidenum">
              <a:rPr lang="en-US" altLang="en-US">
                <a:solidFill>
                  <a:srgbClr val="FFFFFF"/>
                </a:solidFill>
              </a:rPr>
              <a:pPr/>
              <a:t>‹#›</a:t>
            </a:fld>
            <a:endParaRPr lang="en-US" altLang="en-US">
              <a:solidFill>
                <a:srgbClr val="FFFFFF"/>
              </a:solidFill>
            </a:endParaRPr>
          </a:p>
        </p:txBody>
      </p:sp>
      <p:sp>
        <p:nvSpPr>
          <p:cNvPr id="5127" name="Rectangle 7"/>
          <p:cNvSpPr>
            <a:spLocks noGrp="1" noChangeArrowheads="1"/>
          </p:cNvSpPr>
          <p:nvPr>
            <p:ph type="dt" sz="quarter" idx="2"/>
          </p:nvPr>
        </p:nvSpPr>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2288302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BADE6AF-563B-4078-BF90-687D77A88D5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22945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5797FE7-1480-4051-82FD-4635285C9A3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42790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AE3D83D6-D839-4C90-87A9-808BF1B71FE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34115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E6F52D9B-11F3-431B-8E0F-3F215145DC9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76949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64ACB900-6584-40E1-A3A8-CD9F032A99E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6969404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B24113A0-D427-4BB9-A5C4-65FE016B703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57369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3E2575-A508-4B8D-94B7-37B269DCDBD2}" type="slidenum">
              <a:rPr lang="en-US"/>
              <a:pPr>
                <a:defRPr/>
              </a:pPr>
              <a:t>‹#›</a:t>
            </a:fld>
            <a:endParaRPr lang="en-US"/>
          </a:p>
        </p:txBody>
      </p:sp>
    </p:spTree>
    <p:extLst>
      <p:ext uri="{BB962C8B-B14F-4D97-AF65-F5344CB8AC3E}">
        <p14:creationId xmlns:p14="http://schemas.microsoft.com/office/powerpoint/2010/main" val="740418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295514D5-9CE5-43C3-852B-300DE842693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47521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97E2E95D-DEAE-4E02-9B8E-99C0EE38D4F2}"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58345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049BDBD7-88A4-4BCD-83C6-BAF3E4F0510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301920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A44EA77D-A5A4-4DC2-8A59-E3A2E03551C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645581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04DFE1-69E3-49E4-8064-85BDCF7F44A6}" type="slidenum">
              <a:rPr lang="en-US"/>
              <a:pPr>
                <a:defRPr/>
              </a:pPr>
              <a:t>‹#›</a:t>
            </a:fld>
            <a:endParaRPr lang="en-US"/>
          </a:p>
        </p:txBody>
      </p:sp>
    </p:spTree>
    <p:extLst>
      <p:ext uri="{BB962C8B-B14F-4D97-AF65-F5344CB8AC3E}">
        <p14:creationId xmlns:p14="http://schemas.microsoft.com/office/powerpoint/2010/main" val="2902776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F0D3FB-128D-42AA-BA82-218E15019173}" type="slidenum">
              <a:rPr lang="en-US"/>
              <a:pPr>
                <a:defRPr/>
              </a:pPr>
              <a:t>‹#›</a:t>
            </a:fld>
            <a:endParaRPr lang="en-US"/>
          </a:p>
        </p:txBody>
      </p:sp>
    </p:spTree>
    <p:extLst>
      <p:ext uri="{BB962C8B-B14F-4D97-AF65-F5344CB8AC3E}">
        <p14:creationId xmlns:p14="http://schemas.microsoft.com/office/powerpoint/2010/main" val="1980498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7478C6-03B3-4083-BAD8-B98AE504DF03}" type="slidenum">
              <a:rPr lang="en-US"/>
              <a:pPr>
                <a:defRPr/>
              </a:pPr>
              <a:t>‹#›</a:t>
            </a:fld>
            <a:endParaRPr lang="en-US"/>
          </a:p>
        </p:txBody>
      </p:sp>
    </p:spTree>
    <p:extLst>
      <p:ext uri="{BB962C8B-B14F-4D97-AF65-F5344CB8AC3E}">
        <p14:creationId xmlns:p14="http://schemas.microsoft.com/office/powerpoint/2010/main" val="456304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39FA1B-7917-430F-93E4-A21510E51CBE}" type="slidenum">
              <a:rPr lang="en-US"/>
              <a:pPr>
                <a:defRPr/>
              </a:pPr>
              <a:t>‹#›</a:t>
            </a:fld>
            <a:endParaRPr lang="en-US"/>
          </a:p>
        </p:txBody>
      </p:sp>
    </p:spTree>
    <p:extLst>
      <p:ext uri="{BB962C8B-B14F-4D97-AF65-F5344CB8AC3E}">
        <p14:creationId xmlns:p14="http://schemas.microsoft.com/office/powerpoint/2010/main" val="2032228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24CADC-3837-4BBF-848F-8BBBE618128F}" type="slidenum">
              <a:rPr lang="en-US"/>
              <a:pPr>
                <a:defRPr/>
              </a:pPr>
              <a:t>‹#›</a:t>
            </a:fld>
            <a:endParaRPr lang="en-US"/>
          </a:p>
        </p:txBody>
      </p:sp>
    </p:spTree>
    <p:extLst>
      <p:ext uri="{BB962C8B-B14F-4D97-AF65-F5344CB8AC3E}">
        <p14:creationId xmlns:p14="http://schemas.microsoft.com/office/powerpoint/2010/main" val="406289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44646C-4831-49E8-B1F2-45857CF99D4B}" type="slidenum">
              <a:rPr lang="en-US"/>
              <a:pPr>
                <a:defRPr/>
              </a:pPr>
              <a:t>‹#›</a:t>
            </a:fld>
            <a:endParaRPr lang="en-US"/>
          </a:p>
        </p:txBody>
      </p:sp>
    </p:spTree>
    <p:extLst>
      <p:ext uri="{BB962C8B-B14F-4D97-AF65-F5344CB8AC3E}">
        <p14:creationId xmlns:p14="http://schemas.microsoft.com/office/powerpoint/2010/main" val="3250490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E93C02CF-82A3-4FBE-8A47-96C7DBC5D78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cs typeface="Arial" pitchFamily="34" charset="0"/>
              </a:defRPr>
            </a:lvl1pPr>
          </a:lstStyle>
          <a:p>
            <a:pPr eaLnBrk="1" hangingPunct="1"/>
            <a:endParaRPr lang="en-US" altLang="en-US">
              <a:solidFill>
                <a:srgbClr val="FFFFFF"/>
              </a:solidFill>
              <a:latin typeface="Arial" pitchFamily="34" charset="0"/>
            </a:endParaRP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cs typeface="Arial" pitchFamily="34" charset="0"/>
              </a:defRPr>
            </a:lvl1pPr>
          </a:lstStyle>
          <a:p>
            <a:pPr eaLnBrk="1" hangingPunct="1"/>
            <a:endParaRPr lang="en-US" altLang="en-US">
              <a:solidFill>
                <a:srgbClr val="FFFFFF"/>
              </a:solidFill>
              <a:latin typeface="Arial" pitchFamily="34" charset="0"/>
            </a:endParaRP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cs typeface="Arial" pitchFamily="34" charset="0"/>
              </a:defRPr>
            </a:lvl1pPr>
          </a:lstStyle>
          <a:p>
            <a:pPr eaLnBrk="1" hangingPunct="1"/>
            <a:fld id="{F5A6D752-8306-4658-8B1C-4D0185EF8E9D}" type="slidenum">
              <a:rPr lang="en-US" altLang="en-US">
                <a:solidFill>
                  <a:srgbClr val="FFFFFF"/>
                </a:solidFill>
                <a:latin typeface="Arial" pitchFamily="34" charset="0"/>
              </a:rPr>
              <a:pPr eaLnBrk="1" hangingPunct="1"/>
              <a:t>‹#›</a:t>
            </a:fld>
            <a:endParaRPr lang="en-US" altLang="en-US">
              <a:solidFill>
                <a:srgbClr val="FFFFFF"/>
              </a:solidFill>
              <a:latin typeface="Arial" pitchFamily="34" charset="0"/>
            </a:endParaRPr>
          </a:p>
        </p:txBody>
      </p:sp>
    </p:spTree>
    <p:extLst>
      <p:ext uri="{BB962C8B-B14F-4D97-AF65-F5344CB8AC3E}">
        <p14:creationId xmlns:p14="http://schemas.microsoft.com/office/powerpoint/2010/main" val="221643470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cs typeface="Arial" pitchFamily="34" charset="0"/>
              </a:defRPr>
            </a:lvl1pPr>
          </a:lstStyle>
          <a:p>
            <a:pPr eaLnBrk="1" hangingPunct="1"/>
            <a:endParaRPr lang="en-US" altLang="en-US">
              <a:solidFill>
                <a:srgbClr val="FFFFFF"/>
              </a:solidFill>
              <a:latin typeface="Arial" pitchFamily="34" charset="0"/>
            </a:endParaRP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cs typeface="Arial" pitchFamily="34" charset="0"/>
              </a:defRPr>
            </a:lvl1pPr>
          </a:lstStyle>
          <a:p>
            <a:pPr eaLnBrk="1" hangingPunct="1"/>
            <a:endParaRPr lang="en-US" altLang="en-US">
              <a:solidFill>
                <a:srgbClr val="FFFFFF"/>
              </a:solidFill>
              <a:latin typeface="Arial" pitchFamily="34" charset="0"/>
            </a:endParaRP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cs typeface="Arial" pitchFamily="34" charset="0"/>
              </a:defRPr>
            </a:lvl1pPr>
          </a:lstStyle>
          <a:p>
            <a:pPr eaLnBrk="1" hangingPunct="1"/>
            <a:fld id="{F5A6D752-8306-4658-8B1C-4D0185EF8E9D}" type="slidenum">
              <a:rPr lang="en-US" altLang="en-US">
                <a:solidFill>
                  <a:srgbClr val="FFFFFF"/>
                </a:solidFill>
                <a:latin typeface="Arial" pitchFamily="34" charset="0"/>
              </a:rPr>
              <a:pPr eaLnBrk="1" hangingPunct="1"/>
              <a:t>‹#›</a:t>
            </a:fld>
            <a:endParaRPr lang="en-US" altLang="en-US">
              <a:solidFill>
                <a:srgbClr val="FFFFFF"/>
              </a:solidFill>
              <a:latin typeface="Arial" pitchFamily="34" charset="0"/>
            </a:endParaRPr>
          </a:p>
        </p:txBody>
      </p:sp>
    </p:spTree>
    <p:extLst>
      <p:ext uri="{BB962C8B-B14F-4D97-AF65-F5344CB8AC3E}">
        <p14:creationId xmlns:p14="http://schemas.microsoft.com/office/powerpoint/2010/main" val="135674278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1.xml"/><Relationship Id="rId7" Type="http://schemas.openxmlformats.org/officeDocument/2006/relationships/hyperlink" Target="http://en.wikipedia.org/wiki/Image:HookeFlea01.jpg"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oleObject" Target="../embeddings/oleObject1.bin"/><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www.ornl.gov/sci/share/msa4micro.html" TargetMode="Externa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hyperlink" Target="http://www.yamagiku.co.jp/pathology/photo/photo207-3.htm" TargetMode="External"/><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1.jpeg"/><Relationship Id="rId5" Type="http://schemas.openxmlformats.org/officeDocument/2006/relationships/image" Target="../media/image7.png"/><Relationship Id="rId10" Type="http://schemas.openxmlformats.org/officeDocument/2006/relationships/hyperlink" Target="http://www.olympusmicro.com/galleries/fluorescence/pages/rapiddiagnosismalarialarge.html" TargetMode="External"/><Relationship Id="rId4" Type="http://schemas.openxmlformats.org/officeDocument/2006/relationships/image" Target="../media/image6.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10_745_LR_1_exportV2.mp4" TargetMode="Externa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gif"/><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3.xml"/><Relationship Id="rId4" Type="http://schemas.openxmlformats.org/officeDocument/2006/relationships/image" Target="../media/image63.jp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hyperlink" Target="http://en.wikipedia.org/wiki/Image:HookeFlea01.jpg" TargetMode="External"/><Relationship Id="rId7"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4.jpe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notesSlide" Target="../notesSlides/notesSlide8.xml"/><Relationship Id="rId7" Type="http://schemas.openxmlformats.org/officeDocument/2006/relationships/hyperlink" Target="http://images.google.com/imgres?imgurl=http://www.waicenter.com/Images/ctScan018.jpg&amp;imgrefurl=http://www.waicenter.com/Services/ctScanGeneral.html&amp;h=221&amp;w=223&amp;sz=8&amp;tbnid=fkkcPGS-xX4J:&amp;tbnh=101&amp;tbnw=102&amp;hl=en&amp;start=3&amp;prev=/images?q%3DCAT%2Bscan%2B3d%26svnum%25" TargetMode="External"/><Relationship Id="rId12"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video" Target="file:///C:\Users\DNEFF.MARSHALL\Desktop\micr-481-580-483-678-2013\amr-2013\week%20one%20lectures\mufin2.avi" TargetMode="External"/><Relationship Id="rId6" Type="http://schemas.openxmlformats.org/officeDocument/2006/relationships/image" Target="../media/image35.jpeg"/><Relationship Id="rId11" Type="http://schemas.openxmlformats.org/officeDocument/2006/relationships/image" Target="../media/image39.png"/><Relationship Id="rId5" Type="http://schemas.openxmlformats.org/officeDocument/2006/relationships/hyperlink" Target="http://images.google.com/imgres?imgurl=http://www.zkim.de/kl_minden/radio/Img/AbdomenCT2g.jpg&amp;imgrefurl=http://www.zkim.de/kl_minden/radio/ct.html&amp;h=410&amp;w=501&amp;sz=28&amp;tbnid=8Uob0Ax5ffkJ:&amp;tbnh=103&amp;tbnw=127&amp;hl=en&amp;start=1&amp;prev=/images?q%3DCAT%2Bscan%2B3d%26svnum%25" TargetMode="External"/><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304800" y="2879725"/>
            <a:ext cx="8915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2000"/>
              <a:t>Our goal is to ask an interesting question that we can attempt to answer by collecting image data from a sample during a reasonable amount of time.</a:t>
            </a:r>
            <a:endParaRPr lang="en-US" altLang="en-US" sz="2400"/>
          </a:p>
        </p:txBody>
      </p:sp>
      <p:sp>
        <p:nvSpPr>
          <p:cNvPr id="2051" name="Text Box 3"/>
          <p:cNvSpPr txBox="1">
            <a:spLocks noChangeArrowheads="1"/>
          </p:cNvSpPr>
          <p:nvPr/>
        </p:nvSpPr>
        <p:spPr bwMode="auto">
          <a:xfrm>
            <a:off x="304800" y="152400"/>
            <a:ext cx="883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2400" b="1"/>
              <a:t>Scientific Microscopy vs. (just) counting the hairs on a flea? </a:t>
            </a:r>
            <a:r>
              <a:rPr lang="en-US" altLang="en-US" sz="2400"/>
              <a:t> </a:t>
            </a:r>
          </a:p>
        </p:txBody>
      </p:sp>
      <p:sp>
        <p:nvSpPr>
          <p:cNvPr id="2052" name="Text Box 4"/>
          <p:cNvSpPr txBox="1">
            <a:spLocks noChangeArrowheads="1"/>
          </p:cNvSpPr>
          <p:nvPr/>
        </p:nvSpPr>
        <p:spPr bwMode="auto">
          <a:xfrm>
            <a:off x="2133600" y="3810000"/>
            <a:ext cx="86106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400"/>
              <a:t>		Must be something we can address with our 						imaging tools</a:t>
            </a:r>
          </a:p>
          <a:p>
            <a:pPr>
              <a:spcBef>
                <a:spcPct val="50000"/>
              </a:spcBef>
            </a:pPr>
            <a:r>
              <a:rPr lang="en-US" altLang="en-US" sz="1400"/>
              <a:t>		Must involve a material that we have access to, 						best to see your faculty mentor for sample and us for preparation and 				imaging materials</a:t>
            </a:r>
          </a:p>
          <a:p>
            <a:pPr>
              <a:spcBef>
                <a:spcPct val="50000"/>
              </a:spcBef>
            </a:pPr>
            <a:r>
              <a:rPr lang="en-US" altLang="en-US" sz="1400"/>
              <a:t>		Must have some context to be meaningful (usually in the literature) 				It is possible for context to be provided by your reason and 					imagination</a:t>
            </a:r>
          </a:p>
          <a:p>
            <a:pPr>
              <a:spcBef>
                <a:spcPct val="50000"/>
              </a:spcBef>
            </a:pPr>
            <a:r>
              <a:rPr lang="en-US" altLang="en-US" sz="1400"/>
              <a:t>		must have adequate design such that we can 						run control and experimental trials and get 						results in time available  (8 weeks in this case)</a:t>
            </a:r>
          </a:p>
          <a:p>
            <a:pPr>
              <a:spcBef>
                <a:spcPct val="50000"/>
              </a:spcBef>
            </a:pPr>
            <a:endParaRPr lang="en-US" altLang="en-US" sz="2400"/>
          </a:p>
        </p:txBody>
      </p:sp>
      <p:sp>
        <p:nvSpPr>
          <p:cNvPr id="2053" name="Text Box 6"/>
          <p:cNvSpPr txBox="1">
            <a:spLocks noChangeArrowheads="1"/>
          </p:cNvSpPr>
          <p:nvPr/>
        </p:nvSpPr>
        <p:spPr bwMode="auto">
          <a:xfrm>
            <a:off x="304800" y="2225675"/>
            <a:ext cx="83820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400"/>
              <a:t>Our question should have a testable hypothesis attached and be shaped such that microscopic imaging can help with an answer.  Controls must be included to discover imaging artifacts and clarify results.  </a:t>
            </a:r>
            <a:r>
              <a:rPr lang="en-US" altLang="en-US" sz="2400"/>
              <a:t>   </a:t>
            </a:r>
          </a:p>
        </p:txBody>
      </p:sp>
      <p:pic>
        <p:nvPicPr>
          <p:cNvPr id="2054" name="Picture 7" descr="slide0011_image0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584200"/>
            <a:ext cx="160020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55" name="Object 8"/>
          <p:cNvGraphicFramePr>
            <a:graphicFrameLocks noChangeAspect="1"/>
          </p:cNvGraphicFramePr>
          <p:nvPr/>
        </p:nvGraphicFramePr>
        <p:xfrm>
          <a:off x="6172200" y="609600"/>
          <a:ext cx="2065338" cy="1600200"/>
        </p:xfrm>
        <a:graphic>
          <a:graphicData uri="http://schemas.openxmlformats.org/presentationml/2006/ole">
            <mc:AlternateContent xmlns:mc="http://schemas.openxmlformats.org/markup-compatibility/2006">
              <mc:Choice xmlns:v="urn:schemas-microsoft-com:vml" Requires="v">
                <p:oleObj spid="_x0000_s2063" name="Bitmap Image" r:id="rId5" imgW="7104762" imgH="5504762" progId="Paint.Picture">
                  <p:embed/>
                </p:oleObj>
              </mc:Choice>
              <mc:Fallback>
                <p:oleObj name="Bitmap Image" r:id="rId5" imgW="7104762" imgH="5504762" progId="Paint.Picture">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609600"/>
                        <a:ext cx="2065338"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6" name="Picture 9" descr="A flea - a drawing for Hooke's Micrographia by Christopher Wren.">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609600"/>
            <a:ext cx="16764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Text Box 10"/>
          <p:cNvSpPr txBox="1">
            <a:spLocks noChangeArrowheads="1"/>
          </p:cNvSpPr>
          <p:nvPr/>
        </p:nvSpPr>
        <p:spPr bwMode="auto">
          <a:xfrm>
            <a:off x="533400" y="3810000"/>
            <a:ext cx="3048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General requirements for our research projects:</a:t>
            </a:r>
          </a:p>
        </p:txBody>
      </p:sp>
      <p:sp>
        <p:nvSpPr>
          <p:cNvPr id="2058" name="Text Box 11"/>
          <p:cNvSpPr txBox="1">
            <a:spLocks noChangeArrowheads="1"/>
          </p:cNvSpPr>
          <p:nvPr/>
        </p:nvSpPr>
        <p:spPr bwMode="auto">
          <a:xfrm>
            <a:off x="152400" y="4648200"/>
            <a:ext cx="33528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200">
                <a:solidFill>
                  <a:schemeClr val="accent2"/>
                </a:solidFill>
              </a:rPr>
              <a:t>The flea drawing from 18</a:t>
            </a:r>
            <a:r>
              <a:rPr lang="en-US" altLang="en-US" sz="1200" baseline="30000">
                <a:solidFill>
                  <a:schemeClr val="accent2"/>
                </a:solidFill>
              </a:rPr>
              <a:t>th</a:t>
            </a:r>
            <a:r>
              <a:rPr lang="en-US" altLang="en-US" sz="1200">
                <a:solidFill>
                  <a:schemeClr val="accent2"/>
                </a:solidFill>
              </a:rPr>
              <a:t> century and the scorpion leg above are examples of scientific microscopy, they were both imaged within the context of  scientific inquiry.  The 3 channel confocal image of frog neuron in the middle (taken by David Neff) has no scale bar and was imaged just for fun, no experiment.  The message here is that counting hairs on a flea (or scorpion) can be science while imaging complex patterns of primary and secondary fluorescence can sometimes be nothing but amateur art.</a:t>
            </a:r>
          </a:p>
        </p:txBody>
      </p:sp>
      <p:sp>
        <p:nvSpPr>
          <p:cNvPr id="2059" name="Text Box 12"/>
          <p:cNvSpPr txBox="1">
            <a:spLocks noChangeArrowheads="1"/>
          </p:cNvSpPr>
          <p:nvPr/>
        </p:nvSpPr>
        <p:spPr bwMode="auto">
          <a:xfrm>
            <a:off x="1219200" y="1660525"/>
            <a:ext cx="1905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000"/>
              <a:t>Hooke from Micrographia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600200" y="-228600"/>
            <a:ext cx="7772400" cy="1143000"/>
          </a:xfrm>
        </p:spPr>
        <p:txBody>
          <a:bodyPr/>
          <a:lstStyle/>
          <a:p>
            <a:r>
              <a:rPr lang="en-US" altLang="en-US" smtClean="0"/>
              <a:t>Spectroscopy</a:t>
            </a:r>
          </a:p>
        </p:txBody>
      </p:sp>
      <p:grpSp>
        <p:nvGrpSpPr>
          <p:cNvPr id="11267" name="Group 9"/>
          <p:cNvGrpSpPr>
            <a:grpSpLocks/>
          </p:cNvGrpSpPr>
          <p:nvPr/>
        </p:nvGrpSpPr>
        <p:grpSpPr bwMode="auto">
          <a:xfrm>
            <a:off x="1905000" y="990600"/>
            <a:ext cx="3048000" cy="1905000"/>
            <a:chOff x="240" y="720"/>
            <a:chExt cx="2304" cy="1638"/>
          </a:xfrm>
        </p:grpSpPr>
        <p:pic>
          <p:nvPicPr>
            <p:cNvPr id="1129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 y="720"/>
              <a:ext cx="2304"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3" name="Line 7"/>
            <p:cNvSpPr>
              <a:spLocks noChangeShapeType="1"/>
            </p:cNvSpPr>
            <p:nvPr/>
          </p:nvSpPr>
          <p:spPr bwMode="auto">
            <a:xfrm>
              <a:off x="2016" y="2208"/>
              <a:ext cx="288" cy="0"/>
            </a:xfrm>
            <a:prstGeom prst="line">
              <a:avLst/>
            </a:prstGeom>
            <a:noFill/>
            <a:ln w="222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4" name="Text Box 8"/>
            <p:cNvSpPr txBox="1">
              <a:spLocks noChangeArrowheads="1"/>
            </p:cNvSpPr>
            <p:nvPr/>
          </p:nvSpPr>
          <p:spPr bwMode="auto">
            <a:xfrm>
              <a:off x="1968" y="2015"/>
              <a:ext cx="43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000">
                  <a:solidFill>
                    <a:schemeClr val="bg1"/>
                  </a:solidFill>
                </a:rPr>
                <a:t>10 um</a:t>
              </a:r>
            </a:p>
          </p:txBody>
        </p:sp>
      </p:grpSp>
      <p:sp>
        <p:nvSpPr>
          <p:cNvPr id="11268" name="Text Box 10"/>
          <p:cNvSpPr txBox="1">
            <a:spLocks noChangeArrowheads="1"/>
          </p:cNvSpPr>
          <p:nvPr/>
        </p:nvSpPr>
        <p:spPr bwMode="auto">
          <a:xfrm>
            <a:off x="152400" y="609600"/>
            <a:ext cx="510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Mapping multiple channels in the same object/image space </a:t>
            </a:r>
          </a:p>
        </p:txBody>
      </p:sp>
      <p:graphicFrame>
        <p:nvGraphicFramePr>
          <p:cNvPr id="17512" name="Group 104"/>
          <p:cNvGraphicFramePr>
            <a:graphicFrameLocks noGrp="1"/>
          </p:cNvGraphicFramePr>
          <p:nvPr/>
        </p:nvGraphicFramePr>
        <p:xfrm>
          <a:off x="5334000" y="381000"/>
          <a:ext cx="3810000" cy="3962400"/>
        </p:xfrm>
        <a:graphic>
          <a:graphicData uri="http://schemas.openxmlformats.org/drawingml/2006/table">
            <a:tbl>
              <a:tblPr/>
              <a:tblGrid>
                <a:gridCol w="3024188">
                  <a:extLst>
                    <a:ext uri="{9D8B030D-6E8A-4147-A177-3AD203B41FA5}">
                      <a16:colId xmlns:a16="http://schemas.microsoft.com/office/drawing/2014/main" val="20000"/>
                    </a:ext>
                  </a:extLst>
                </a:gridCol>
                <a:gridCol w="785812">
                  <a:extLst>
                    <a:ext uri="{9D8B030D-6E8A-4147-A177-3AD203B41FA5}">
                      <a16:colId xmlns:a16="http://schemas.microsoft.com/office/drawing/2014/main" val="20001"/>
                    </a:ext>
                  </a:extLst>
                </a:gridCol>
              </a:tblGrid>
              <a:tr h="37440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charset="0"/>
                        </a:rPr>
                        <a:t>  </a:t>
                      </a:r>
                      <a:r>
                        <a:rPr kumimoji="0" lang="en-US" sz="21000" b="0" i="0" u="none" strike="noStrike" cap="none" normalizeH="0" baseline="0" dirty="0" smtClean="0">
                          <a:ln>
                            <a:noFill/>
                          </a:ln>
                          <a:solidFill>
                            <a:schemeClr val="tx1"/>
                          </a:solidFill>
                          <a:effectLst/>
                          <a:latin typeface="Times New Roman" charset="0"/>
                        </a:rPr>
                        <a:t> </a:t>
                      </a:r>
                      <a:r>
                        <a:rPr kumimoji="0" lang="en-US" sz="2400" b="0" i="0" u="none" strike="noStrike" cap="none" normalizeH="0" baseline="0" dirty="0" smtClean="0">
                          <a:ln>
                            <a:noFill/>
                          </a:ln>
                          <a:solidFill>
                            <a:schemeClr val="tx1"/>
                          </a:solidFill>
                          <a:effectLst/>
                          <a:latin typeface="Times New Roman" charset="0"/>
                        </a:rPr>
                        <a:t>                                                         </a:t>
                      </a: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1" i="0" u="sng" strike="noStrike" cap="none" normalizeH="0" baseline="0" dirty="0" smtClean="0">
                          <a:ln>
                            <a:noFill/>
                          </a:ln>
                          <a:solidFill>
                            <a:srgbClr val="FFFFFF"/>
                          </a:solidFill>
                          <a:effectLst/>
                          <a:latin typeface="Times New Roman" charset="0"/>
                        </a:rPr>
                        <a:t>EDS Map</a:t>
                      </a:r>
                      <a:endParaRPr kumimoji="0" lang="en-US" sz="1100" b="1" i="0" u="none" strike="noStrike" cap="none" normalizeH="0" baseline="0" dirty="0" smtClean="0">
                        <a:ln>
                          <a:noFill/>
                        </a:ln>
                        <a:solidFill>
                          <a:schemeClr val="tx1"/>
                        </a:solidFill>
                        <a:effectLst/>
                        <a:latin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rgbClr val="808080"/>
                        </a:solidFill>
                        <a:effectLst/>
                        <a:latin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rgbClr val="808080"/>
                        </a:solidFill>
                        <a:effectLst/>
                        <a:latin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808080"/>
                          </a:solidFill>
                          <a:effectLst/>
                          <a:latin typeface="Times New Roman" charset="0"/>
                        </a:rPr>
                        <a:t>SiO</a:t>
                      </a:r>
                      <a:r>
                        <a:rPr kumimoji="0" lang="en-US" sz="800" b="1" i="0" u="none" strike="noStrike" cap="none" normalizeH="0" baseline="-30000" dirty="0" smtClean="0">
                          <a:ln>
                            <a:noFill/>
                          </a:ln>
                          <a:solidFill>
                            <a:srgbClr val="808080"/>
                          </a:solidFill>
                          <a:effectLst/>
                          <a:latin typeface="Times New Roman" charset="0"/>
                        </a:rPr>
                        <a:t>2</a:t>
                      </a:r>
                      <a:r>
                        <a:rPr kumimoji="0" lang="en-US" sz="800" b="1" i="0" u="none" strike="noStrike" cap="none" normalizeH="0" baseline="0" dirty="0" smtClean="0">
                          <a:ln>
                            <a:noFill/>
                          </a:ln>
                          <a:solidFill>
                            <a:srgbClr val="808080"/>
                          </a:solidFill>
                          <a:effectLst/>
                          <a:latin typeface="Times New Roman" charset="0"/>
                        </a:rPr>
                        <a:t> (gray)</a:t>
                      </a:r>
                      <a:endParaRPr kumimoji="0" lang="en-US" sz="800" b="1" i="0" u="none" strike="noStrike" cap="none" normalizeH="0" baseline="0" dirty="0" smtClean="0">
                        <a:ln>
                          <a:noFill/>
                        </a:ln>
                        <a:solidFill>
                          <a:schemeClr val="tx1"/>
                        </a:solidFill>
                        <a:effectLst/>
                        <a:latin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rgbClr val="FF00FF"/>
                        </a:solidFill>
                        <a:effectLst/>
                        <a:latin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rgbClr val="FF00FF"/>
                        </a:solidFill>
                        <a:effectLst/>
                        <a:latin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rgbClr val="FF00FF"/>
                        </a:solidFill>
                        <a:effectLst/>
                        <a:latin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FF00FF"/>
                          </a:solidFill>
                          <a:effectLst/>
                          <a:latin typeface="Times New Roman" charset="0"/>
                        </a:rPr>
                        <a:t>Aluminum (magenta)</a:t>
                      </a:r>
                      <a:endParaRPr kumimoji="0" lang="en-US" sz="800" b="1" i="0" u="none" strike="noStrike" cap="none" normalizeH="0" baseline="0" dirty="0" smtClean="0">
                        <a:ln>
                          <a:noFill/>
                        </a:ln>
                        <a:solidFill>
                          <a:schemeClr val="tx1"/>
                        </a:solidFill>
                        <a:effectLst/>
                        <a:latin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rgbClr val="29B026"/>
                        </a:solidFill>
                        <a:effectLst/>
                        <a:latin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rgbClr val="29B026"/>
                        </a:solidFill>
                        <a:effectLst/>
                        <a:latin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1" i="0" u="none" strike="noStrike" cap="none" normalizeH="0" baseline="0" dirty="0" smtClean="0">
                        <a:ln>
                          <a:noFill/>
                        </a:ln>
                        <a:solidFill>
                          <a:srgbClr val="29B026"/>
                        </a:solidFill>
                        <a:effectLst/>
                        <a:latin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1" i="0" u="none" strike="noStrike" cap="none" normalizeH="0" baseline="0" dirty="0" smtClean="0">
                          <a:ln>
                            <a:noFill/>
                          </a:ln>
                          <a:solidFill>
                            <a:srgbClr val="29B026"/>
                          </a:solidFill>
                          <a:effectLst/>
                          <a:latin typeface="Times New Roman" charset="0"/>
                        </a:rPr>
                        <a:t>Titanium Nitride (green)</a:t>
                      </a:r>
                      <a:endParaRPr kumimoji="0" lang="en-US" sz="800" b="1" i="0" u="none" strike="noStrike" cap="none" normalizeH="0" baseline="0" dirty="0" smtClean="0">
                        <a:ln>
                          <a:noFill/>
                        </a:ln>
                        <a:solidFill>
                          <a:schemeClr val="tx1"/>
                        </a:solidFill>
                        <a:effectLst/>
                        <a:latin typeface="Times New Roman"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a:noFill/>
                    </a:lnB>
                    <a:lnTlToBr>
                      <a:noFill/>
                    </a:lnTlToBr>
                    <a:lnBlToTr>
                      <a:noFill/>
                    </a:lnBlToTr>
                    <a:solidFill>
                      <a:srgbClr val="000000"/>
                    </a:solidFill>
                  </a:tcPr>
                </a:tc>
                <a:extLst>
                  <a:ext uri="{0D108BD9-81ED-4DB2-BD59-A6C34878D82A}">
                    <a16:rowId xmlns:a16="http://schemas.microsoft.com/office/drawing/2014/main" val="10000"/>
                  </a:ext>
                </a:extLst>
              </a:tr>
              <a:tr h="218400">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Times New Roman" charset="0"/>
                      </a:endParaRPr>
                    </a:p>
                  </a:txBody>
                  <a:tcP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a:noFill/>
                    </a:lnT>
                    <a:lnB w="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bl>
          </a:graphicData>
        </a:graphic>
      </p:graphicFrame>
      <p:pic>
        <p:nvPicPr>
          <p:cNvPr id="11278" name="Picture 14" descr="msa_chip.gif (51128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066800"/>
            <a:ext cx="2963863"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9" name="Rectangle 37"/>
          <p:cNvSpPr>
            <a:spLocks noChangeArrowheads="1"/>
          </p:cNvSpPr>
          <p:nvPr/>
        </p:nvSpPr>
        <p:spPr bwMode="auto">
          <a:xfrm>
            <a:off x="5486400" y="3276600"/>
            <a:ext cx="28717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b="1">
                <a:hlinkClick r:id="rId5"/>
              </a:rPr>
              <a:t>www.ornl.gov/sci/ share/msa4micro.html</a:t>
            </a:r>
            <a:r>
              <a:rPr lang="en-US" altLang="en-US"/>
              <a:t> </a:t>
            </a:r>
          </a:p>
        </p:txBody>
      </p:sp>
      <p:sp>
        <p:nvSpPr>
          <p:cNvPr id="11280" name="Text Box 100"/>
          <p:cNvSpPr txBox="1">
            <a:spLocks noChangeArrowheads="1"/>
          </p:cNvSpPr>
          <p:nvPr/>
        </p:nvSpPr>
        <p:spPr bwMode="auto">
          <a:xfrm>
            <a:off x="2514600" y="4572000"/>
            <a:ext cx="289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endParaRPr lang="en-US" altLang="en-US"/>
          </a:p>
        </p:txBody>
      </p:sp>
      <p:grpSp>
        <p:nvGrpSpPr>
          <p:cNvPr id="11281" name="Group 102"/>
          <p:cNvGrpSpPr>
            <a:grpSpLocks/>
          </p:cNvGrpSpPr>
          <p:nvPr/>
        </p:nvGrpSpPr>
        <p:grpSpPr bwMode="auto">
          <a:xfrm>
            <a:off x="1219200" y="3503613"/>
            <a:ext cx="4800600" cy="2820987"/>
            <a:chOff x="1284" y="1591"/>
            <a:chExt cx="2268" cy="1366"/>
          </a:xfrm>
        </p:grpSpPr>
        <p:pic>
          <p:nvPicPr>
            <p:cNvPr id="11289" name="Picture 9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776"/>
              <a:ext cx="1776" cy="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0" name="Text Box 99"/>
            <p:cNvSpPr txBox="1">
              <a:spLocks noChangeArrowheads="1"/>
            </p:cNvSpPr>
            <p:nvPr/>
          </p:nvSpPr>
          <p:spPr bwMode="auto">
            <a:xfrm rot="-5400000">
              <a:off x="773" y="2102"/>
              <a:ext cx="118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counts (#xray photons) </a:t>
              </a:r>
            </a:p>
          </p:txBody>
        </p:sp>
        <p:sp>
          <p:nvSpPr>
            <p:cNvPr id="11291" name="Text Box 101"/>
            <p:cNvSpPr txBox="1">
              <a:spLocks noChangeArrowheads="1"/>
            </p:cNvSpPr>
            <p:nvPr/>
          </p:nvSpPr>
          <p:spPr bwMode="auto">
            <a:xfrm>
              <a:off x="1920" y="2793"/>
              <a:ext cx="1632"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x-ray energy (eV) </a:t>
              </a:r>
            </a:p>
          </p:txBody>
        </p:sp>
      </p:grpSp>
      <p:pic>
        <p:nvPicPr>
          <p:cNvPr id="11282" name="Picture 105" descr="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013" y="2035175"/>
            <a:ext cx="151765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Picture 106" descr="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990600"/>
            <a:ext cx="1508125"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4" name="Text Box 107"/>
          <p:cNvSpPr txBox="1">
            <a:spLocks noChangeArrowheads="1"/>
          </p:cNvSpPr>
          <p:nvPr/>
        </p:nvSpPr>
        <p:spPr bwMode="auto">
          <a:xfrm>
            <a:off x="5486400" y="4724400"/>
            <a:ext cx="3581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X-ray energies as seen in the spectrum at left can be  mapped to regions as seen above iron in spectrum not mapped in this image).  This is the inside of an integrated circuit (computer chip)</a:t>
            </a:r>
          </a:p>
        </p:txBody>
      </p:sp>
      <p:cxnSp>
        <p:nvCxnSpPr>
          <p:cNvPr id="11285" name="Straight Arrow Connector 29"/>
          <p:cNvCxnSpPr>
            <a:cxnSpLocks noChangeShapeType="1"/>
          </p:cNvCxnSpPr>
          <p:nvPr/>
        </p:nvCxnSpPr>
        <p:spPr bwMode="auto">
          <a:xfrm flipV="1">
            <a:off x="2514600" y="1828800"/>
            <a:ext cx="4343400" cy="25146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86" name="Straight Arrow Connector 31"/>
          <p:cNvCxnSpPr>
            <a:cxnSpLocks noChangeShapeType="1"/>
          </p:cNvCxnSpPr>
          <p:nvPr/>
        </p:nvCxnSpPr>
        <p:spPr bwMode="auto">
          <a:xfrm flipV="1">
            <a:off x="2743200" y="2438400"/>
            <a:ext cx="4191000" cy="33528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287" name="Straight Arrow Connector 33"/>
          <p:cNvCxnSpPr>
            <a:cxnSpLocks noChangeShapeType="1"/>
          </p:cNvCxnSpPr>
          <p:nvPr/>
        </p:nvCxnSpPr>
        <p:spPr bwMode="auto">
          <a:xfrm rot="5400000" flipH="1" flipV="1">
            <a:off x="4648200" y="2209800"/>
            <a:ext cx="4114800" cy="2743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288" name="TextBox 36"/>
          <p:cNvSpPr txBox="1">
            <a:spLocks noChangeArrowheads="1"/>
          </p:cNvSpPr>
          <p:nvPr/>
        </p:nvSpPr>
        <p:spPr bwMode="auto">
          <a:xfrm>
            <a:off x="381000" y="2938463"/>
            <a:ext cx="4876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a:t>Above is 2 channel optical spectroscopy of fly larva, one channel is depicted as green the other is seen as red.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152400"/>
            <a:ext cx="7772400" cy="1143000"/>
          </a:xfrm>
        </p:spPr>
        <p:txBody>
          <a:bodyPr/>
          <a:lstStyle/>
          <a:p>
            <a:r>
              <a:rPr lang="en-US" altLang="en-US" sz="2400" smtClean="0"/>
              <a:t>We must have a way to elicit signal from sample</a:t>
            </a:r>
            <a:endParaRPr lang="en-US" altLang="en-US" smtClean="0"/>
          </a:p>
        </p:txBody>
      </p:sp>
      <p:sp>
        <p:nvSpPr>
          <p:cNvPr id="12291" name="Rectangle 3"/>
          <p:cNvSpPr>
            <a:spLocks noGrp="1" noChangeArrowheads="1"/>
          </p:cNvSpPr>
          <p:nvPr>
            <p:ph type="body" idx="1"/>
          </p:nvPr>
        </p:nvSpPr>
        <p:spPr>
          <a:xfrm>
            <a:off x="533400" y="1295400"/>
            <a:ext cx="7772400" cy="4648200"/>
          </a:xfrm>
        </p:spPr>
        <p:txBody>
          <a:bodyPr/>
          <a:lstStyle/>
          <a:p>
            <a:r>
              <a:rPr lang="en-US" altLang="en-US" sz="2000" smtClean="0"/>
              <a:t>Probe formation and control</a:t>
            </a:r>
          </a:p>
          <a:p>
            <a:r>
              <a:rPr lang="en-US" altLang="en-US" sz="2000" smtClean="0"/>
              <a:t>detection of resulting phenomena as probe interacts with sample</a:t>
            </a:r>
            <a:endParaRPr lang="en-US" altLang="en-US" smtClean="0"/>
          </a:p>
        </p:txBody>
      </p:sp>
      <p:sp>
        <p:nvSpPr>
          <p:cNvPr id="12292" name="Text Box 4"/>
          <p:cNvSpPr txBox="1">
            <a:spLocks noChangeArrowheads="1"/>
          </p:cNvSpPr>
          <p:nvPr/>
        </p:nvSpPr>
        <p:spPr bwMode="auto">
          <a:xfrm>
            <a:off x="457200" y="22860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2400"/>
              <a:t>the above is the job of our microscopes </a:t>
            </a:r>
          </a:p>
        </p:txBody>
      </p:sp>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38600"/>
            <a:ext cx="136048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114800"/>
            <a:ext cx="2895600"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4191000"/>
            <a:ext cx="2286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657600"/>
            <a:ext cx="18700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9"/>
          <p:cNvSpPr txBox="1">
            <a:spLocks noChangeArrowheads="1"/>
          </p:cNvSpPr>
          <p:nvPr/>
        </p:nvSpPr>
        <p:spPr bwMode="auto">
          <a:xfrm>
            <a:off x="457200" y="65532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SEM</a:t>
            </a:r>
            <a:endParaRPr lang="en-US" altLang="en-US" sz="2400"/>
          </a:p>
        </p:txBody>
      </p:sp>
      <p:sp>
        <p:nvSpPr>
          <p:cNvPr id="12298" name="Text Box 10"/>
          <p:cNvSpPr txBox="1">
            <a:spLocks noChangeArrowheads="1"/>
          </p:cNvSpPr>
          <p:nvPr/>
        </p:nvSpPr>
        <p:spPr bwMode="auto">
          <a:xfrm>
            <a:off x="1905000" y="6400800"/>
            <a:ext cx="2667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CONFOCAL SCAN HEAD</a:t>
            </a:r>
          </a:p>
        </p:txBody>
      </p:sp>
      <p:sp>
        <p:nvSpPr>
          <p:cNvPr id="12299" name="Text Box 11"/>
          <p:cNvSpPr txBox="1">
            <a:spLocks noChangeArrowheads="1"/>
          </p:cNvSpPr>
          <p:nvPr/>
        </p:nvSpPr>
        <p:spPr bwMode="auto">
          <a:xfrm>
            <a:off x="4724400" y="62484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OPTICAL SCOPE</a:t>
            </a:r>
          </a:p>
        </p:txBody>
      </p:sp>
      <p:sp>
        <p:nvSpPr>
          <p:cNvPr id="12300" name="Text Box 12"/>
          <p:cNvSpPr txBox="1">
            <a:spLocks noChangeArrowheads="1"/>
          </p:cNvSpPr>
          <p:nvPr/>
        </p:nvSpPr>
        <p:spPr bwMode="auto">
          <a:xfrm>
            <a:off x="7391400" y="63246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AFM</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09600" y="0"/>
            <a:ext cx="7772400" cy="1143000"/>
          </a:xfrm>
        </p:spPr>
        <p:txBody>
          <a:bodyPr/>
          <a:lstStyle/>
          <a:p>
            <a:r>
              <a:rPr lang="en-US" altLang="en-US" smtClean="0"/>
              <a:t>What we have here at M.U. </a:t>
            </a:r>
          </a:p>
        </p:txBody>
      </p:sp>
      <p:sp>
        <p:nvSpPr>
          <p:cNvPr id="14339" name="Rectangle 3"/>
          <p:cNvSpPr>
            <a:spLocks noGrp="1" noChangeArrowheads="1"/>
          </p:cNvSpPr>
          <p:nvPr>
            <p:ph type="body" idx="1"/>
          </p:nvPr>
        </p:nvSpPr>
        <p:spPr>
          <a:xfrm>
            <a:off x="457200" y="1295400"/>
            <a:ext cx="7772400" cy="4114800"/>
          </a:xfrm>
        </p:spPr>
        <p:txBody>
          <a:bodyPr/>
          <a:lstStyle/>
          <a:p>
            <a:pPr>
              <a:lnSpc>
                <a:spcPct val="80000"/>
              </a:lnSpc>
              <a:buFontTx/>
              <a:buNone/>
            </a:pPr>
            <a:r>
              <a:rPr lang="en-US" altLang="en-US" sz="2400" smtClean="0"/>
              <a:t>     </a:t>
            </a:r>
            <a:r>
              <a:rPr lang="en-US" altLang="en-US" sz="2400" b="1" smtClean="0"/>
              <a:t>SCANNING PROBE MICROSCOPES</a:t>
            </a:r>
          </a:p>
          <a:p>
            <a:pPr>
              <a:lnSpc>
                <a:spcPct val="80000"/>
              </a:lnSpc>
              <a:buFontTx/>
              <a:buNone/>
            </a:pPr>
            <a:r>
              <a:rPr lang="en-US" altLang="en-US" sz="2000" smtClean="0">
                <a:solidFill>
                  <a:schemeClr val="accent2"/>
                </a:solidFill>
              </a:rPr>
              <a:t>	AFM,MFM, AND NSOM</a:t>
            </a:r>
          </a:p>
          <a:p>
            <a:pPr>
              <a:lnSpc>
                <a:spcPct val="80000"/>
              </a:lnSpc>
              <a:buFontTx/>
              <a:buNone/>
            </a:pPr>
            <a:r>
              <a:rPr lang="en-US" altLang="en-US" sz="2000" smtClean="0"/>
              <a:t>	SEM WITH XRAY SPECTROSCOPY</a:t>
            </a:r>
          </a:p>
          <a:p>
            <a:pPr>
              <a:lnSpc>
                <a:spcPct val="80000"/>
              </a:lnSpc>
              <a:buFontTx/>
              <a:buNone/>
            </a:pPr>
            <a:r>
              <a:rPr lang="en-US" altLang="en-US" sz="2000" smtClean="0"/>
              <a:t>     </a:t>
            </a:r>
            <a:r>
              <a:rPr lang="en-US" altLang="en-US" sz="2000" smtClean="0">
                <a:solidFill>
                  <a:schemeClr val="accent2"/>
                </a:solidFill>
              </a:rPr>
              <a:t>CONFOCAL FLUORESCENCE</a:t>
            </a:r>
          </a:p>
          <a:p>
            <a:pPr>
              <a:lnSpc>
                <a:spcPct val="80000"/>
              </a:lnSpc>
              <a:buFontTx/>
              <a:buNone/>
            </a:pPr>
            <a:r>
              <a:rPr lang="en-US" altLang="en-US" sz="2000" smtClean="0"/>
              <a:t>     LASER SCANNER (SURFACE IMAGING)</a:t>
            </a:r>
          </a:p>
          <a:p>
            <a:pPr>
              <a:lnSpc>
                <a:spcPct val="80000"/>
              </a:lnSpc>
              <a:buFontTx/>
              <a:buNone/>
            </a:pPr>
            <a:r>
              <a:rPr lang="en-US" altLang="en-US" sz="2000" smtClean="0"/>
              <a:t>    </a:t>
            </a:r>
          </a:p>
          <a:p>
            <a:pPr>
              <a:lnSpc>
                <a:spcPct val="80000"/>
              </a:lnSpc>
              <a:buFontTx/>
              <a:buNone/>
            </a:pPr>
            <a:r>
              <a:rPr lang="en-US" altLang="en-US" sz="2400" smtClean="0"/>
              <a:t>     </a:t>
            </a:r>
            <a:r>
              <a:rPr lang="en-US" altLang="en-US" sz="2400" b="1" smtClean="0"/>
              <a:t>TRANSMISSION MICROSCOPES</a:t>
            </a:r>
            <a:endParaRPr lang="en-US" altLang="en-US" sz="2000" b="1" smtClean="0">
              <a:solidFill>
                <a:schemeClr val="accent2"/>
              </a:solidFill>
            </a:endParaRPr>
          </a:p>
          <a:p>
            <a:pPr>
              <a:lnSpc>
                <a:spcPct val="80000"/>
              </a:lnSpc>
              <a:buFontTx/>
              <a:buNone/>
            </a:pPr>
            <a:r>
              <a:rPr lang="en-US" altLang="en-US" sz="2000" smtClean="0">
                <a:solidFill>
                  <a:schemeClr val="accent2"/>
                </a:solidFill>
              </a:rPr>
              <a:t>	TRANSMITTED LIGHT WITH</a:t>
            </a:r>
            <a:r>
              <a:rPr lang="en-US" altLang="en-US" sz="2000" smtClean="0"/>
              <a:t> </a:t>
            </a:r>
            <a:r>
              <a:rPr lang="en-US" altLang="en-US" sz="2000" smtClean="0">
                <a:solidFill>
                  <a:schemeClr val="accent2"/>
                </a:solidFill>
              </a:rPr>
              <a:t>PHASE/INTERFERENCE CONTRAST AND VISIBLE LIGHT SPECTROSCOPY</a:t>
            </a:r>
          </a:p>
          <a:p>
            <a:pPr>
              <a:lnSpc>
                <a:spcPct val="80000"/>
              </a:lnSpc>
              <a:buFontTx/>
              <a:buNone/>
            </a:pPr>
            <a:r>
              <a:rPr lang="en-US" altLang="en-US" sz="2000" smtClean="0"/>
              <a:t>	STANDARD EPI-FLUORESCENCE ALSO WITH VISIBLE LIGHT SPECTROSCOPY </a:t>
            </a:r>
          </a:p>
          <a:p>
            <a:pPr>
              <a:lnSpc>
                <a:spcPct val="80000"/>
              </a:lnSpc>
              <a:buFontTx/>
              <a:buNone/>
            </a:pPr>
            <a:r>
              <a:rPr lang="en-US" altLang="en-US" sz="2000" smtClean="0">
                <a:solidFill>
                  <a:schemeClr val="accent2"/>
                </a:solidFill>
              </a:rPr>
              <a:t>     TEM</a:t>
            </a:r>
          </a:p>
          <a:p>
            <a:pPr>
              <a:lnSpc>
                <a:spcPct val="80000"/>
              </a:lnSpc>
            </a:pPr>
            <a:endParaRPr lang="en-US" altLang="en-US" sz="2000" smtClean="0">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381000" y="-228600"/>
            <a:ext cx="8229600" cy="1676400"/>
          </a:xfrm>
        </p:spPr>
        <p:txBody>
          <a:bodyPr/>
          <a:lstStyle/>
          <a:p>
            <a:r>
              <a:rPr lang="en-US" altLang="en-US" dirty="0"/>
              <a:t>Imaging Core Instrumentation</a:t>
            </a:r>
            <a:endParaRPr lang="en-US" altLang="en-US" sz="3200" dirty="0"/>
          </a:p>
        </p:txBody>
      </p:sp>
      <p:sp>
        <p:nvSpPr>
          <p:cNvPr id="35843" name="Rectangle 3"/>
          <p:cNvSpPr>
            <a:spLocks noGrp="1" noChangeArrowheads="1"/>
          </p:cNvSpPr>
          <p:nvPr>
            <p:ph type="subTitle" idx="1"/>
          </p:nvPr>
        </p:nvSpPr>
        <p:spPr>
          <a:xfrm>
            <a:off x="0" y="2057400"/>
            <a:ext cx="8991600" cy="3886200"/>
          </a:xfrm>
        </p:spPr>
        <p:txBody>
          <a:bodyPr/>
          <a:lstStyle/>
          <a:p>
            <a:pPr algn="l">
              <a:lnSpc>
                <a:spcPct val="90000"/>
              </a:lnSpc>
              <a:buFontTx/>
              <a:buChar char="•"/>
            </a:pPr>
            <a:r>
              <a:rPr lang="en-US" altLang="en-US" sz="2800" dirty="0"/>
              <a:t>Laser Scanning Confocal Microscope</a:t>
            </a:r>
          </a:p>
          <a:p>
            <a:pPr algn="l">
              <a:lnSpc>
                <a:spcPct val="90000"/>
              </a:lnSpc>
              <a:buFontTx/>
              <a:buChar char="•"/>
            </a:pPr>
            <a:r>
              <a:rPr lang="en-US" altLang="en-US" sz="2800" dirty="0" err="1"/>
              <a:t>Multiphoton</a:t>
            </a:r>
            <a:r>
              <a:rPr lang="en-US" altLang="en-US" sz="2800" dirty="0"/>
              <a:t> Scanning Confocal Microscope</a:t>
            </a:r>
          </a:p>
          <a:p>
            <a:pPr algn="l">
              <a:lnSpc>
                <a:spcPct val="90000"/>
              </a:lnSpc>
              <a:buFontTx/>
              <a:buChar char="•"/>
            </a:pPr>
            <a:r>
              <a:rPr lang="en-US" altLang="en-US" sz="2800" dirty="0"/>
              <a:t>Fluorescence Microscope (single molecule)</a:t>
            </a:r>
          </a:p>
          <a:p>
            <a:pPr algn="l">
              <a:lnSpc>
                <a:spcPct val="90000"/>
              </a:lnSpc>
              <a:buFontTx/>
              <a:buChar char="•"/>
            </a:pPr>
            <a:r>
              <a:rPr lang="en-US" altLang="en-US" sz="2800" dirty="0"/>
              <a:t>Atomic Force Microscope</a:t>
            </a:r>
          </a:p>
          <a:p>
            <a:pPr algn="l">
              <a:lnSpc>
                <a:spcPct val="90000"/>
              </a:lnSpc>
              <a:buFontTx/>
              <a:buChar char="•"/>
            </a:pPr>
            <a:r>
              <a:rPr lang="en-US" altLang="en-US" sz="2800" dirty="0"/>
              <a:t>Near Field Scanning Optical Microscope   [AFM/NSOM]</a:t>
            </a:r>
          </a:p>
          <a:p>
            <a:pPr marL="0" lvl="3" indent="0">
              <a:lnSpc>
                <a:spcPct val="90000"/>
              </a:lnSpc>
              <a:buClr>
                <a:schemeClr val="hlink"/>
              </a:buClr>
              <a:buSzPct val="120000"/>
              <a:buFontTx/>
              <a:buChar char="•"/>
            </a:pPr>
            <a:r>
              <a:rPr lang="en-US" altLang="en-US" sz="2800" dirty="0"/>
              <a:t>Scanning Electron Microscope   </a:t>
            </a:r>
            <a:r>
              <a:rPr lang="en-US" altLang="en-US" sz="2800" dirty="0">
                <a:effectLst/>
              </a:rPr>
              <a:t>[Under buffer SEM]</a:t>
            </a:r>
          </a:p>
          <a:p>
            <a:pPr algn="l">
              <a:lnSpc>
                <a:spcPct val="90000"/>
              </a:lnSpc>
              <a:buFontTx/>
              <a:buChar char="•"/>
            </a:pPr>
            <a:r>
              <a:rPr lang="en-US" altLang="en-US" sz="2800" dirty="0"/>
              <a:t>Transmission Electron Microscope</a:t>
            </a:r>
          </a:p>
          <a:p>
            <a:pPr algn="l">
              <a:lnSpc>
                <a:spcPct val="90000"/>
              </a:lnSpc>
              <a:buFontTx/>
              <a:buChar char="•"/>
            </a:pPr>
            <a:r>
              <a:rPr lang="en-US" altLang="en-US" sz="2800" dirty="0"/>
              <a:t>Scanning Tunneling Microscope</a:t>
            </a:r>
          </a:p>
          <a:p>
            <a:pPr algn="l">
              <a:lnSpc>
                <a:spcPct val="90000"/>
              </a:lnSpc>
              <a:buFontTx/>
              <a:buChar char="•"/>
            </a:pPr>
            <a:endParaRPr lang="en-US" altLang="en-US" sz="2800" dirty="0"/>
          </a:p>
        </p:txBody>
      </p:sp>
      <p:sp>
        <p:nvSpPr>
          <p:cNvPr id="2" name="Rectangle 1"/>
          <p:cNvSpPr/>
          <p:nvPr/>
        </p:nvSpPr>
        <p:spPr>
          <a:xfrm>
            <a:off x="990600" y="6172200"/>
            <a:ext cx="7086600" cy="523220"/>
          </a:xfrm>
          <a:prstGeom prst="rect">
            <a:avLst/>
          </a:prstGeom>
        </p:spPr>
        <p:txBody>
          <a:bodyPr wrap="square">
            <a:spAutoFit/>
          </a:bodyPr>
          <a:lstStyle/>
          <a:p>
            <a:r>
              <a:rPr lang="en-US" sz="2800" dirty="0" smtClean="0"/>
              <a:t>https://www.marshall.edu/mbic/index.html</a:t>
            </a:r>
            <a:endParaRPr lang="en-US" sz="2800" dirty="0"/>
          </a:p>
        </p:txBody>
      </p:sp>
    </p:spTree>
    <p:extLst>
      <p:ext uri="{BB962C8B-B14F-4D97-AF65-F5344CB8AC3E}">
        <p14:creationId xmlns:p14="http://schemas.microsoft.com/office/powerpoint/2010/main" val="3951871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sem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4950" y="1238250"/>
            <a:ext cx="6597650" cy="805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temcolum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990600"/>
            <a:ext cx="5240338"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 Box 4"/>
          <p:cNvSpPr txBox="1">
            <a:spLocks noChangeArrowheads="1"/>
          </p:cNvSpPr>
          <p:nvPr/>
        </p:nvSpPr>
        <p:spPr bwMode="auto">
          <a:xfrm>
            <a:off x="1066800" y="51816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en-US" altLang="en-US" sz="1800">
                <a:latin typeface="Arial" charset="0"/>
              </a:rPr>
              <a:t>TEM</a:t>
            </a:r>
          </a:p>
        </p:txBody>
      </p:sp>
      <p:sp>
        <p:nvSpPr>
          <p:cNvPr id="13317" name="Text Box 5"/>
          <p:cNvSpPr txBox="1">
            <a:spLocks noChangeArrowheads="1"/>
          </p:cNvSpPr>
          <p:nvPr/>
        </p:nvSpPr>
        <p:spPr bwMode="auto">
          <a:xfrm>
            <a:off x="5410200" y="51054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en-US" altLang="en-US" sz="1800">
                <a:latin typeface="Arial" charset="0"/>
              </a:rPr>
              <a:t>SEM</a:t>
            </a:r>
          </a:p>
        </p:txBody>
      </p:sp>
      <p:sp>
        <p:nvSpPr>
          <p:cNvPr id="13318" name="Text Box 6"/>
          <p:cNvSpPr txBox="1">
            <a:spLocks noChangeArrowheads="1"/>
          </p:cNvSpPr>
          <p:nvPr/>
        </p:nvSpPr>
        <p:spPr bwMode="auto">
          <a:xfrm>
            <a:off x="1752600" y="5867400"/>
            <a:ext cx="297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en-US" altLang="en-US" sz="1800">
                <a:latin typeface="Arial" charset="0"/>
              </a:rPr>
              <a:t>Image on electron sensitive projection screen</a:t>
            </a:r>
          </a:p>
        </p:txBody>
      </p:sp>
      <p:sp>
        <p:nvSpPr>
          <p:cNvPr id="13319" name="Line 7"/>
          <p:cNvSpPr>
            <a:spLocks noChangeShapeType="1"/>
          </p:cNvSpPr>
          <p:nvPr/>
        </p:nvSpPr>
        <p:spPr bwMode="auto">
          <a:xfrm flipH="1" flipV="1">
            <a:off x="6705600" y="4648200"/>
            <a:ext cx="8382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0" name="Text Box 8"/>
          <p:cNvSpPr txBox="1">
            <a:spLocks noChangeArrowheads="1"/>
          </p:cNvSpPr>
          <p:nvPr/>
        </p:nvSpPr>
        <p:spPr bwMode="auto">
          <a:xfrm>
            <a:off x="7543800" y="480060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en-US" altLang="en-US" sz="1800">
                <a:latin typeface="Arial" charset="0"/>
              </a:rPr>
              <a:t>electron detector</a:t>
            </a:r>
          </a:p>
        </p:txBody>
      </p:sp>
      <p:sp>
        <p:nvSpPr>
          <p:cNvPr id="13321" name="Text Box 9"/>
          <p:cNvSpPr txBox="1">
            <a:spLocks noChangeArrowheads="1"/>
          </p:cNvSpPr>
          <p:nvPr/>
        </p:nvSpPr>
        <p:spPr bwMode="auto">
          <a:xfrm>
            <a:off x="2743200" y="60960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en-US" altLang="en-US" sz="1800">
                <a:latin typeface="Arial" charset="0"/>
              </a:rPr>
              <a:t>electron source</a:t>
            </a:r>
          </a:p>
        </p:txBody>
      </p:sp>
      <p:sp>
        <p:nvSpPr>
          <p:cNvPr id="13322" name="Line 10"/>
          <p:cNvSpPr>
            <a:spLocks noChangeShapeType="1"/>
          </p:cNvSpPr>
          <p:nvPr/>
        </p:nvSpPr>
        <p:spPr bwMode="auto">
          <a:xfrm flipH="1">
            <a:off x="1524000" y="990600"/>
            <a:ext cx="11430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3" name="Line 11"/>
          <p:cNvSpPr>
            <a:spLocks noChangeShapeType="1"/>
          </p:cNvSpPr>
          <p:nvPr/>
        </p:nvSpPr>
        <p:spPr bwMode="auto">
          <a:xfrm>
            <a:off x="3657600" y="990600"/>
            <a:ext cx="19050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4" name="Line 12"/>
          <p:cNvSpPr>
            <a:spLocks noChangeShapeType="1"/>
          </p:cNvSpPr>
          <p:nvPr/>
        </p:nvSpPr>
        <p:spPr bwMode="auto">
          <a:xfrm flipH="1" flipV="1">
            <a:off x="1981200" y="5105400"/>
            <a:ext cx="76200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25" name="Text Box 13"/>
          <p:cNvSpPr txBox="1">
            <a:spLocks noChangeArrowheads="1"/>
          </p:cNvSpPr>
          <p:nvPr/>
        </p:nvSpPr>
        <p:spPr bwMode="auto">
          <a:xfrm>
            <a:off x="0" y="0"/>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ELECTRON MICROSCOPES AS EXAMPLES OF PROJECTION VS. SCANNING IMAGING SYSTEMS</a:t>
            </a:r>
          </a:p>
        </p:txBody>
      </p:sp>
      <p:sp>
        <p:nvSpPr>
          <p:cNvPr id="13326" name="Text Box 14"/>
          <p:cNvSpPr txBox="1">
            <a:spLocks noChangeArrowheads="1"/>
          </p:cNvSpPr>
          <p:nvPr/>
        </p:nvSpPr>
        <p:spPr bwMode="auto">
          <a:xfrm>
            <a:off x="609600" y="5486400"/>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Transmission em</a:t>
            </a:r>
          </a:p>
        </p:txBody>
      </p:sp>
      <p:sp>
        <p:nvSpPr>
          <p:cNvPr id="13327" name="Text Box 15"/>
          <p:cNvSpPr txBox="1">
            <a:spLocks noChangeArrowheads="1"/>
          </p:cNvSpPr>
          <p:nvPr/>
        </p:nvSpPr>
        <p:spPr bwMode="auto">
          <a:xfrm>
            <a:off x="5181600" y="5454650"/>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Scanning em</a:t>
            </a:r>
          </a:p>
        </p:txBody>
      </p:sp>
      <p:cxnSp>
        <p:nvCxnSpPr>
          <p:cNvPr id="13328" name="Straight Arrow Connector 16"/>
          <p:cNvCxnSpPr>
            <a:cxnSpLocks noChangeShapeType="1"/>
          </p:cNvCxnSpPr>
          <p:nvPr/>
        </p:nvCxnSpPr>
        <p:spPr bwMode="auto">
          <a:xfrm rot="10800000" flipV="1">
            <a:off x="1676400" y="1905000"/>
            <a:ext cx="1752600" cy="3048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29" name="Straight Arrow Connector 17"/>
          <p:cNvCxnSpPr>
            <a:cxnSpLocks noChangeShapeType="1"/>
          </p:cNvCxnSpPr>
          <p:nvPr/>
        </p:nvCxnSpPr>
        <p:spPr bwMode="auto">
          <a:xfrm rot="16200000" flipH="1">
            <a:off x="3429000" y="2133600"/>
            <a:ext cx="2590800" cy="21336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30" name="Text Box 9"/>
          <p:cNvSpPr txBox="1">
            <a:spLocks noChangeArrowheads="1"/>
          </p:cNvSpPr>
          <p:nvPr/>
        </p:nvSpPr>
        <p:spPr bwMode="auto">
          <a:xfrm>
            <a:off x="3048000" y="160020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en-US" altLang="en-US" sz="1800">
                <a:latin typeface="Arial" charset="0"/>
              </a:rPr>
              <a:t>sample</a:t>
            </a:r>
          </a:p>
        </p:txBody>
      </p:sp>
      <p:sp>
        <p:nvSpPr>
          <p:cNvPr id="13331" name="Text Box 6"/>
          <p:cNvSpPr txBox="1">
            <a:spLocks noChangeArrowheads="1"/>
          </p:cNvSpPr>
          <p:nvPr/>
        </p:nvSpPr>
        <p:spPr bwMode="auto">
          <a:xfrm>
            <a:off x="6629400" y="5943600"/>
            <a:ext cx="297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1" hangingPunct="1">
              <a:spcBef>
                <a:spcPct val="50000"/>
              </a:spcBef>
            </a:pPr>
            <a:r>
              <a:rPr lang="en-US" altLang="en-US" sz="1800">
                <a:latin typeface="Arial" charset="0"/>
              </a:rPr>
              <a:t>Image produced on TV style monitor</a:t>
            </a:r>
          </a:p>
        </p:txBody>
      </p:sp>
      <p:sp>
        <p:nvSpPr>
          <p:cNvPr id="13332" name="Line 12"/>
          <p:cNvSpPr>
            <a:spLocks noChangeShapeType="1"/>
          </p:cNvSpPr>
          <p:nvPr/>
        </p:nvSpPr>
        <p:spPr bwMode="auto">
          <a:xfrm flipH="1" flipV="1">
            <a:off x="8686800" y="4267200"/>
            <a:ext cx="46038" cy="1676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92100"/>
            <a:ext cx="5105400" cy="1384300"/>
          </a:xfrm>
        </p:spPr>
        <p:txBody>
          <a:bodyPr/>
          <a:lstStyle/>
          <a:p>
            <a:r>
              <a:rPr lang="en-US" dirty="0" smtClean="0"/>
              <a:t>SEM</a:t>
            </a:r>
            <a:endParaRPr lang="en-US" dirty="0"/>
          </a:p>
        </p:txBody>
      </p:sp>
      <p:pic>
        <p:nvPicPr>
          <p:cNvPr id="481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472053"/>
            <a:ext cx="8754533" cy="5351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61509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371600" y="120650"/>
            <a:ext cx="6477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SEM(scanning electron microscope  JEOL 5310LV )</a:t>
            </a:r>
          </a:p>
        </p:txBody>
      </p:sp>
      <p:sp>
        <p:nvSpPr>
          <p:cNvPr id="15363" name="Text Box 4"/>
          <p:cNvSpPr txBox="1">
            <a:spLocks noChangeArrowheads="1"/>
          </p:cNvSpPr>
          <p:nvPr/>
        </p:nvSpPr>
        <p:spPr bwMode="auto">
          <a:xfrm>
            <a:off x="304800" y="685800"/>
            <a:ext cx="4724400" cy="754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probe type					</a:t>
            </a:r>
          </a:p>
          <a:p>
            <a:pPr>
              <a:spcBef>
                <a:spcPct val="50000"/>
              </a:spcBef>
            </a:pPr>
            <a:endParaRPr lang="en-US" altLang="en-US"/>
          </a:p>
          <a:p>
            <a:pPr>
              <a:spcBef>
                <a:spcPct val="50000"/>
              </a:spcBef>
            </a:pPr>
            <a:r>
              <a:rPr lang="en-US" altLang="en-US">
                <a:solidFill>
                  <a:schemeClr val="accent2"/>
                </a:solidFill>
              </a:rPr>
              <a:t>probe control 	</a:t>
            </a:r>
            <a:r>
              <a:rPr lang="en-US" altLang="en-US"/>
              <a:t>			</a:t>
            </a:r>
          </a:p>
          <a:p>
            <a:pPr>
              <a:spcBef>
                <a:spcPct val="50000"/>
              </a:spcBef>
            </a:pPr>
            <a:endParaRPr lang="en-US" altLang="en-US"/>
          </a:p>
          <a:p>
            <a:pPr>
              <a:spcBef>
                <a:spcPct val="50000"/>
              </a:spcBef>
            </a:pPr>
            <a:endParaRPr lang="en-US" altLang="en-US"/>
          </a:p>
          <a:p>
            <a:pPr>
              <a:spcBef>
                <a:spcPct val="50000"/>
              </a:spcBef>
            </a:pPr>
            <a:r>
              <a:rPr lang="en-US" altLang="en-US"/>
              <a:t>types of samples (from where does the contrast arise?)						</a:t>
            </a:r>
          </a:p>
          <a:p>
            <a:pPr>
              <a:spcBef>
                <a:spcPct val="50000"/>
              </a:spcBef>
            </a:pPr>
            <a:endParaRPr lang="en-US" altLang="en-US"/>
          </a:p>
          <a:p>
            <a:pPr>
              <a:spcBef>
                <a:spcPct val="50000"/>
              </a:spcBef>
            </a:pPr>
            <a:endParaRPr lang="en-US" altLang="en-US"/>
          </a:p>
          <a:p>
            <a:pPr>
              <a:spcBef>
                <a:spcPct val="50000"/>
              </a:spcBef>
            </a:pPr>
            <a:r>
              <a:rPr lang="en-US" altLang="en-US">
                <a:solidFill>
                  <a:schemeClr val="accent2"/>
                </a:solidFill>
              </a:rPr>
              <a:t>size of viewable  field  and sample size</a:t>
            </a:r>
          </a:p>
          <a:p>
            <a:pPr>
              <a:spcBef>
                <a:spcPct val="50000"/>
              </a:spcBef>
            </a:pPr>
            <a:endParaRPr lang="en-US" altLang="en-US">
              <a:solidFill>
                <a:schemeClr val="accent2"/>
              </a:solidFill>
            </a:endParaRPr>
          </a:p>
          <a:p>
            <a:pPr>
              <a:spcBef>
                <a:spcPct val="50000"/>
              </a:spcBef>
            </a:pPr>
            <a:endParaRPr lang="en-US" altLang="en-US"/>
          </a:p>
          <a:p>
            <a:pPr>
              <a:spcBef>
                <a:spcPct val="50000"/>
              </a:spcBef>
            </a:pPr>
            <a:r>
              <a:rPr lang="en-US" altLang="en-US"/>
              <a:t>size of details resolvable </a:t>
            </a:r>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p:txBody>
      </p:sp>
      <p:sp>
        <p:nvSpPr>
          <p:cNvPr id="15364" name="Text Box 6"/>
          <p:cNvSpPr txBox="1">
            <a:spLocks noChangeArrowheads="1"/>
          </p:cNvSpPr>
          <p:nvPr/>
        </p:nvSpPr>
        <p:spPr bwMode="auto">
          <a:xfrm>
            <a:off x="5334000" y="609600"/>
            <a:ext cx="3810000"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high velocity electron beam focused to a spot and scanned across the sample	</a:t>
            </a:r>
          </a:p>
          <a:p>
            <a:pPr>
              <a:spcBef>
                <a:spcPct val="50000"/>
              </a:spcBef>
            </a:pPr>
            <a:r>
              <a:rPr lang="en-US" altLang="en-US">
                <a:solidFill>
                  <a:schemeClr val="accent2"/>
                </a:solidFill>
              </a:rPr>
              <a:t>high voltage accelerates electrons to form probe, magnetic lenses scan and focus  probe across sample</a:t>
            </a:r>
          </a:p>
          <a:p>
            <a:pPr>
              <a:spcBef>
                <a:spcPct val="50000"/>
              </a:spcBef>
            </a:pPr>
            <a:endParaRPr lang="en-US" altLang="en-US">
              <a:solidFill>
                <a:schemeClr val="accent2"/>
              </a:solidFill>
            </a:endParaRPr>
          </a:p>
          <a:p>
            <a:pPr>
              <a:spcBef>
                <a:spcPct val="50000"/>
              </a:spcBef>
            </a:pPr>
            <a:r>
              <a:rPr lang="en-US" altLang="en-US"/>
              <a:t>contrast is in variation of secondary (not beam in origin) emissions, x-rays or electrons.  This in- homogeneity can arise from shadowing of detector by sample or by actual differences in amount of emission (as in atomic mass contrast) </a:t>
            </a:r>
          </a:p>
          <a:p>
            <a:pPr>
              <a:spcBef>
                <a:spcPct val="50000"/>
              </a:spcBef>
            </a:pPr>
            <a:endParaRPr lang="en-US" altLang="en-US"/>
          </a:p>
          <a:p>
            <a:pPr>
              <a:spcBef>
                <a:spcPct val="50000"/>
              </a:spcBef>
            </a:pPr>
            <a:r>
              <a:rPr lang="en-US" altLang="en-US">
                <a:solidFill>
                  <a:schemeClr val="accent2"/>
                </a:solidFill>
              </a:rPr>
              <a:t>field of view can be as large as 7mmx5mm, sample can be as large as a golf ball</a:t>
            </a:r>
          </a:p>
          <a:p>
            <a:pPr>
              <a:spcBef>
                <a:spcPct val="50000"/>
              </a:spcBef>
            </a:pPr>
            <a:endParaRPr lang="en-US" altLang="en-US">
              <a:solidFill>
                <a:schemeClr val="accent2"/>
              </a:solidFill>
            </a:endParaRPr>
          </a:p>
          <a:p>
            <a:pPr>
              <a:spcBef>
                <a:spcPct val="50000"/>
              </a:spcBef>
            </a:pPr>
            <a:r>
              <a:rPr lang="en-US" altLang="en-US"/>
              <a:t>the microscope has a stated resolution of ~5nm,  our best efforts on highly contrasted samples have demonstrated 15nm resolution</a:t>
            </a:r>
          </a:p>
          <a:p>
            <a:pPr>
              <a:spcBef>
                <a:spcPct val="50000"/>
              </a:spcBef>
            </a:pPr>
            <a:endParaRPr lang="en-US" altLang="en-US"/>
          </a:p>
          <a:p>
            <a:pPr>
              <a:spcBef>
                <a:spcPct val="50000"/>
              </a:spcBef>
            </a:pPr>
            <a:endParaRPr lang="en-US" altLang="en-US"/>
          </a:p>
          <a:p>
            <a:pPr>
              <a:spcBef>
                <a:spcPct val="50000"/>
              </a:spcBef>
            </a:pPr>
            <a:endParaRPr lang="en-US" alt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399" y="887826"/>
            <a:ext cx="6934001" cy="6050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a:xfrm>
            <a:off x="0" y="96185"/>
            <a:ext cx="9144000" cy="562722"/>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solidFill>
                  <a:srgbClr val="FFFFFF"/>
                </a:solidFill>
              </a:rPr>
              <a:t>     Leica SP5 TCSII Multiphoton (MP) Microscope with </a:t>
            </a:r>
          </a:p>
          <a:p>
            <a:pPr algn="ctr"/>
            <a:r>
              <a:rPr lang="en-US" sz="2800" dirty="0">
                <a:solidFill>
                  <a:srgbClr val="FFFFFF"/>
                </a:solidFill>
              </a:rPr>
              <a:t>Coherent Chameleon </a:t>
            </a:r>
            <a:r>
              <a:rPr lang="en-US" sz="2800" dirty="0" err="1">
                <a:solidFill>
                  <a:srgbClr val="FFFFFF"/>
                </a:solidFill>
              </a:rPr>
              <a:t>VisionII</a:t>
            </a:r>
            <a:r>
              <a:rPr lang="en-US" sz="2800" dirty="0">
                <a:solidFill>
                  <a:srgbClr val="FFFFFF"/>
                </a:solidFill>
              </a:rPr>
              <a:t> (IR) laser</a:t>
            </a:r>
          </a:p>
        </p:txBody>
      </p:sp>
    </p:spTree>
    <p:extLst>
      <p:ext uri="{BB962C8B-B14F-4D97-AF65-F5344CB8AC3E}">
        <p14:creationId xmlns:p14="http://schemas.microsoft.com/office/powerpoint/2010/main" val="36633598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27100"/>
          </a:xfrm>
        </p:spPr>
        <p:txBody>
          <a:bodyPr/>
          <a:lstStyle/>
          <a:p>
            <a:r>
              <a:rPr lang="en-US" sz="2800" dirty="0">
                <a:solidFill>
                  <a:schemeClr val="tx1"/>
                </a:solidFill>
                <a:effectLst>
                  <a:outerShdw blurRad="38100" dist="38100" dir="2700000" algn="tl">
                    <a:srgbClr val="000000">
                      <a:alpha val="43137"/>
                    </a:srgbClr>
                  </a:outerShdw>
                </a:effectLst>
              </a:rPr>
              <a:t>Leica SP5 TCSII Multiphoton (MP) Microscope</a:t>
            </a:r>
            <a:br>
              <a:rPr lang="en-US" sz="2800" dirty="0">
                <a:solidFill>
                  <a:schemeClr val="tx1"/>
                </a:solidFill>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with Coherent Chameleon </a:t>
            </a:r>
            <a:r>
              <a:rPr lang="en-US" sz="2800" dirty="0" err="1">
                <a:solidFill>
                  <a:schemeClr val="tx1"/>
                </a:solidFill>
                <a:effectLst>
                  <a:outerShdw blurRad="38100" dist="38100" dir="2700000" algn="tl">
                    <a:srgbClr val="000000">
                      <a:alpha val="43137"/>
                    </a:srgbClr>
                  </a:outerShdw>
                </a:effectLst>
              </a:rPr>
              <a:t>VisionII</a:t>
            </a:r>
            <a:r>
              <a:rPr lang="en-US" sz="2800" dirty="0">
                <a:solidFill>
                  <a:schemeClr val="tx1"/>
                </a:solidFill>
                <a:effectLst>
                  <a:outerShdw blurRad="38100" dist="38100" dir="2700000" algn="tl">
                    <a:srgbClr val="000000">
                      <a:alpha val="43137"/>
                    </a:srgbClr>
                  </a:outerShdw>
                </a:effectLst>
              </a:rPr>
              <a:t> (IR) laser</a:t>
            </a:r>
            <a:endParaRPr lang="en-US" sz="2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6200" y="838200"/>
            <a:ext cx="8991600" cy="4724400"/>
          </a:xfrm>
        </p:spPr>
        <p:txBody>
          <a:bodyPr/>
          <a:lstStyle/>
          <a:p>
            <a:r>
              <a:rPr lang="en-US" sz="1200" b="1" i="1" dirty="0">
                <a:solidFill>
                  <a:schemeClr val="tx1"/>
                </a:solidFill>
                <a:effectLst/>
              </a:rPr>
              <a:t/>
            </a:r>
            <a:br>
              <a:rPr lang="en-US" sz="1200" b="1" i="1" dirty="0">
                <a:solidFill>
                  <a:schemeClr val="tx1"/>
                </a:solidFill>
                <a:effectLst/>
              </a:rPr>
            </a:br>
            <a:r>
              <a:rPr lang="en-US" sz="1200" i="1" dirty="0">
                <a:solidFill>
                  <a:schemeClr val="tx1"/>
                </a:solidFill>
                <a:effectLst/>
              </a:rPr>
              <a:t>TCS (true confocal scanner) SP5 (spectral imaging with up to 5 detectors)</a:t>
            </a:r>
            <a:r>
              <a:rPr lang="en-US" sz="1200" b="1" i="1" dirty="0">
                <a:solidFill>
                  <a:schemeClr val="tx1"/>
                </a:solidFill>
                <a:effectLst/>
              </a:rPr>
              <a:t> </a:t>
            </a:r>
            <a:br>
              <a:rPr lang="en-US" sz="1200" b="1" i="1" dirty="0">
                <a:solidFill>
                  <a:schemeClr val="tx1"/>
                </a:solidFill>
                <a:effectLst/>
              </a:rPr>
            </a:br>
            <a:r>
              <a:rPr lang="en-US" sz="1200" b="1" i="1" dirty="0">
                <a:solidFill>
                  <a:schemeClr val="tx1"/>
                </a:solidFill>
                <a:effectLst/>
              </a:rPr>
              <a:t>-MP laser tunable from 680nm-1080nm - &gt;3 Watts power at peak output </a:t>
            </a:r>
            <a:br>
              <a:rPr lang="en-US" sz="1200" b="1" i="1" dirty="0">
                <a:solidFill>
                  <a:schemeClr val="tx1"/>
                </a:solidFill>
                <a:effectLst/>
              </a:rPr>
            </a:br>
            <a:r>
              <a:rPr lang="en-US" sz="1200" b="1" i="1" dirty="0">
                <a:solidFill>
                  <a:schemeClr val="tx1"/>
                </a:solidFill>
                <a:effectLst/>
              </a:rPr>
              <a:t>-MP laser 80MHz, femtosecond pulses </a:t>
            </a:r>
            <a:r>
              <a:rPr lang="en-US" sz="1200" b="1" i="1" dirty="0">
                <a:effectLst/>
              </a:rPr>
              <a:t>enable</a:t>
            </a:r>
            <a:r>
              <a:rPr lang="en-US" sz="1200" b="1" i="1" dirty="0">
                <a:solidFill>
                  <a:schemeClr val="tx1"/>
                </a:solidFill>
                <a:effectLst/>
              </a:rPr>
              <a:t> 2P events  for fluorescence imaging </a:t>
            </a:r>
            <a:br>
              <a:rPr lang="en-US" sz="1200" b="1" i="1" dirty="0">
                <a:solidFill>
                  <a:schemeClr val="tx1"/>
                </a:solidFill>
                <a:effectLst/>
              </a:rPr>
            </a:br>
            <a:r>
              <a:rPr lang="en-US" sz="1200" b="1" i="1" dirty="0">
                <a:solidFill>
                  <a:schemeClr val="tx1"/>
                </a:solidFill>
                <a:effectLst/>
              </a:rPr>
              <a:t/>
            </a:r>
            <a:br>
              <a:rPr lang="en-US" sz="1200" b="1" i="1" dirty="0">
                <a:solidFill>
                  <a:schemeClr val="tx1"/>
                </a:solidFill>
                <a:effectLst/>
              </a:rPr>
            </a:br>
            <a:r>
              <a:rPr lang="en-US" sz="1200" b="1" i="1" dirty="0">
                <a:solidFill>
                  <a:schemeClr val="tx1"/>
                </a:solidFill>
                <a:effectLst/>
              </a:rPr>
              <a:t>-also: 405nm and 561nm diode lasers and Argon and </a:t>
            </a:r>
            <a:r>
              <a:rPr lang="en-US" sz="1200" b="1" i="1" dirty="0" err="1">
                <a:solidFill>
                  <a:schemeClr val="tx1"/>
                </a:solidFill>
                <a:effectLst/>
              </a:rPr>
              <a:t>HeNe</a:t>
            </a:r>
            <a:r>
              <a:rPr lang="en-US" sz="1200" b="1" i="1" dirty="0">
                <a:solidFill>
                  <a:schemeClr val="tx1"/>
                </a:solidFill>
                <a:effectLst/>
              </a:rPr>
              <a:t> gas lasers with multiple lines selectable (458, 476, 488, 496, 514 and 633nm) </a:t>
            </a:r>
          </a:p>
          <a:p>
            <a:r>
              <a:rPr lang="en-US" sz="1200" b="1" i="1" dirty="0">
                <a:solidFill>
                  <a:schemeClr val="tx1"/>
                </a:solidFill>
                <a:effectLst/>
              </a:rPr>
              <a:t/>
            </a:r>
            <a:br>
              <a:rPr lang="en-US" sz="1200" b="1" i="1" dirty="0">
                <a:solidFill>
                  <a:schemeClr val="tx1"/>
                </a:solidFill>
                <a:effectLst/>
              </a:rPr>
            </a:br>
            <a:r>
              <a:rPr lang="en-US" sz="1200" b="1" i="1" dirty="0">
                <a:solidFill>
                  <a:schemeClr val="tx1"/>
                </a:solidFill>
                <a:effectLst/>
              </a:rPr>
              <a:t>-with 6 non-</a:t>
            </a:r>
            <a:r>
              <a:rPr lang="en-US" sz="1200" b="1" i="1" dirty="0" err="1">
                <a:solidFill>
                  <a:schemeClr val="tx1"/>
                </a:solidFill>
                <a:effectLst/>
              </a:rPr>
              <a:t>descanned</a:t>
            </a:r>
            <a:r>
              <a:rPr lang="en-US" sz="1200" b="1" i="1" dirty="0">
                <a:solidFill>
                  <a:schemeClr val="tx1"/>
                </a:solidFill>
                <a:effectLst/>
              </a:rPr>
              <a:t> detectors, 4 </a:t>
            </a:r>
            <a:r>
              <a:rPr lang="en-US" sz="1200" b="1" i="1" dirty="0" err="1">
                <a:solidFill>
                  <a:schemeClr val="tx1"/>
                </a:solidFill>
                <a:effectLst/>
              </a:rPr>
              <a:t>descanned</a:t>
            </a:r>
            <a:r>
              <a:rPr lang="en-US" sz="1200" b="1" i="1" dirty="0">
                <a:solidFill>
                  <a:schemeClr val="tx1"/>
                </a:solidFill>
                <a:effectLst/>
              </a:rPr>
              <a:t> detectors and with TLD (Transmitted Light Detector, PMT) and standard </a:t>
            </a:r>
            <a:r>
              <a:rPr lang="en-US" sz="1200" b="1" i="1" dirty="0" err="1">
                <a:solidFill>
                  <a:schemeClr val="tx1"/>
                </a:solidFill>
                <a:effectLst/>
              </a:rPr>
              <a:t>epifluorescence</a:t>
            </a:r>
            <a:endParaRPr lang="en-US" sz="1200" b="1" i="1" dirty="0">
              <a:solidFill>
                <a:schemeClr val="tx1"/>
              </a:solidFill>
              <a:effectLst/>
            </a:endParaRPr>
          </a:p>
          <a:p>
            <a:r>
              <a:rPr lang="en-US" sz="1200" b="1" i="1" dirty="0">
                <a:solidFill>
                  <a:schemeClr val="tx1"/>
                </a:solidFill>
                <a:effectLst/>
              </a:rPr>
              <a:t/>
            </a:r>
            <a:br>
              <a:rPr lang="en-US" sz="1200" b="1" i="1" dirty="0">
                <a:solidFill>
                  <a:schemeClr val="tx1"/>
                </a:solidFill>
                <a:effectLst/>
              </a:rPr>
            </a:br>
            <a:r>
              <a:rPr lang="en-US" sz="1200" b="1" i="1" dirty="0">
                <a:solidFill>
                  <a:schemeClr val="tx1"/>
                </a:solidFill>
                <a:effectLst/>
              </a:rPr>
              <a:t>-with prism/slit based, full spectrum tunable emission filtering</a:t>
            </a:r>
          </a:p>
          <a:p>
            <a:r>
              <a:rPr lang="en-US" sz="1200" b="1" i="1" dirty="0">
                <a:solidFill>
                  <a:schemeClr val="tx1"/>
                </a:solidFill>
                <a:effectLst/>
              </a:rPr>
              <a:t/>
            </a:r>
            <a:br>
              <a:rPr lang="en-US" sz="1200" b="1" i="1" dirty="0">
                <a:solidFill>
                  <a:schemeClr val="tx1"/>
                </a:solidFill>
                <a:effectLst/>
              </a:rPr>
            </a:br>
            <a:r>
              <a:rPr lang="en-US" sz="1200" b="1" i="1" dirty="0">
                <a:solidFill>
                  <a:schemeClr val="tx1"/>
                </a:solidFill>
                <a:effectLst/>
              </a:rPr>
              <a:t>-with AOTF filtering allowing ROI (region of interest) specific illumination </a:t>
            </a:r>
          </a:p>
          <a:p>
            <a:endParaRPr lang="en-US" sz="1200" b="1" i="1" dirty="0">
              <a:solidFill>
                <a:schemeClr val="tx1"/>
              </a:solidFill>
              <a:effectLst/>
            </a:endParaRPr>
          </a:p>
          <a:p>
            <a:r>
              <a:rPr lang="en-US" sz="1200" b="1" i="1" dirty="0">
                <a:effectLst/>
              </a:rPr>
              <a:t>-with </a:t>
            </a:r>
            <a:r>
              <a:rPr lang="en-US" sz="1200" dirty="0">
                <a:solidFill>
                  <a:schemeClr val="tx1"/>
                </a:solidFill>
                <a:effectLst/>
              </a:rPr>
              <a:t>resonant scanner capable of 16,000 lines per second in x/y plane.</a:t>
            </a:r>
          </a:p>
          <a:p>
            <a:r>
              <a:rPr lang="en-US" sz="1200" dirty="0">
                <a:solidFill>
                  <a:schemeClr val="tx1"/>
                </a:solidFill>
                <a:effectLst/>
              </a:rPr>
              <a:t/>
            </a:r>
            <a:br>
              <a:rPr lang="en-US" sz="1200" dirty="0">
                <a:solidFill>
                  <a:schemeClr val="tx1"/>
                </a:solidFill>
                <a:effectLst/>
              </a:rPr>
            </a:br>
            <a:r>
              <a:rPr lang="en-US" sz="1200" dirty="0">
                <a:solidFill>
                  <a:schemeClr val="tx1"/>
                </a:solidFill>
                <a:effectLst/>
              </a:rPr>
              <a:t>• </a:t>
            </a:r>
            <a:r>
              <a:rPr lang="en-US" sz="1200" b="1" dirty="0">
                <a:solidFill>
                  <a:schemeClr val="tx1"/>
                </a:solidFill>
                <a:effectLst/>
              </a:rPr>
              <a:t>LAS/AF </a:t>
            </a:r>
            <a:r>
              <a:rPr lang="en-US" sz="1200" dirty="0">
                <a:solidFill>
                  <a:schemeClr val="tx1"/>
                </a:solidFill>
                <a:effectLst/>
              </a:rPr>
              <a:t>processing software enables full 3D reconstruction and analysis. </a:t>
            </a:r>
          </a:p>
          <a:p>
            <a:r>
              <a:rPr lang="en-US" sz="1200" dirty="0">
                <a:solidFill>
                  <a:schemeClr val="tx1"/>
                </a:solidFill>
                <a:effectLst/>
              </a:rPr>
              <a:t/>
            </a:r>
            <a:br>
              <a:rPr lang="en-US" sz="1200" dirty="0">
                <a:solidFill>
                  <a:schemeClr val="tx1"/>
                </a:solidFill>
                <a:effectLst/>
              </a:rPr>
            </a:br>
            <a:r>
              <a:rPr lang="en-US" sz="1200" dirty="0">
                <a:solidFill>
                  <a:schemeClr val="tx1"/>
                </a:solidFill>
                <a:effectLst/>
              </a:rPr>
              <a:t>•Integrated electro-physiology software/hardware allows temporal coordination of imaging with physiological measurements.</a:t>
            </a:r>
          </a:p>
          <a:p>
            <a:r>
              <a:rPr lang="en-US" sz="1200" dirty="0">
                <a:solidFill>
                  <a:schemeClr val="tx1"/>
                </a:solidFill>
                <a:effectLst/>
              </a:rPr>
              <a:t> </a:t>
            </a:r>
            <a:br>
              <a:rPr lang="en-US" sz="1200" dirty="0">
                <a:solidFill>
                  <a:schemeClr val="tx1"/>
                </a:solidFill>
                <a:effectLst/>
              </a:rPr>
            </a:br>
            <a:r>
              <a:rPr lang="en-US" sz="1200" dirty="0">
                <a:solidFill>
                  <a:schemeClr val="tx1"/>
                </a:solidFill>
                <a:effectLst/>
              </a:rPr>
              <a:t>•With the </a:t>
            </a:r>
            <a:r>
              <a:rPr lang="en-US" sz="1200" b="1" dirty="0">
                <a:solidFill>
                  <a:schemeClr val="tx1"/>
                </a:solidFill>
                <a:effectLst/>
              </a:rPr>
              <a:t>Leica SP5</a:t>
            </a:r>
            <a:r>
              <a:rPr lang="en-US" sz="1200" dirty="0">
                <a:solidFill>
                  <a:schemeClr val="tx1"/>
                </a:solidFill>
                <a:effectLst/>
              </a:rPr>
              <a:t> microscope (in non-MP mode) and optimal pinhole, resolution is as low as 200nm in XY and 350nm in z axis</a:t>
            </a:r>
            <a:endParaRPr lang="en-US" sz="1200" dirty="0"/>
          </a:p>
        </p:txBody>
      </p:sp>
      <p:pic>
        <p:nvPicPr>
          <p:cNvPr id="5" name="Picture 4"/>
          <p:cNvPicPr>
            <a:picLocks noChangeAspect="1"/>
          </p:cNvPicPr>
          <p:nvPr/>
        </p:nvPicPr>
        <p:blipFill>
          <a:blip r:embed="rId2"/>
          <a:stretch>
            <a:fillRect/>
          </a:stretch>
        </p:blipFill>
        <p:spPr>
          <a:xfrm>
            <a:off x="914400" y="5257800"/>
            <a:ext cx="7848600" cy="1121229"/>
          </a:xfrm>
          <a:prstGeom prst="rect">
            <a:avLst/>
          </a:prstGeom>
        </p:spPr>
      </p:pic>
      <p:cxnSp>
        <p:nvCxnSpPr>
          <p:cNvPr id="6" name="Straight Connector 5"/>
          <p:cNvCxnSpPr/>
          <p:nvPr/>
        </p:nvCxnSpPr>
        <p:spPr>
          <a:xfrm>
            <a:off x="1828800" y="5334000"/>
            <a:ext cx="0" cy="88718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09800" y="5334000"/>
            <a:ext cx="0" cy="88718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362200" y="5334000"/>
            <a:ext cx="0" cy="88718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667000" y="5334000"/>
            <a:ext cx="0" cy="88718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124200" y="5334000"/>
            <a:ext cx="0" cy="88718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537858" y="5334000"/>
            <a:ext cx="0" cy="88718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419600" y="5334000"/>
            <a:ext cx="0" cy="88718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53200" y="5334000"/>
            <a:ext cx="0" cy="887186"/>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315200" y="6629400"/>
            <a:ext cx="1752600" cy="0"/>
          </a:xfrm>
          <a:prstGeom prst="straightConnector1">
            <a:avLst/>
          </a:prstGeom>
          <a:ln w="57150">
            <a:solidFill>
              <a:schemeClr val="tx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143000" y="6629400"/>
            <a:ext cx="6019800" cy="0"/>
          </a:xfrm>
          <a:prstGeom prst="straightConnector1">
            <a:avLst/>
          </a:prstGeom>
          <a:ln w="57150">
            <a:solidFill>
              <a:schemeClr val="tx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6200" y="6460123"/>
            <a:ext cx="990600" cy="338554"/>
          </a:xfrm>
          <a:prstGeom prst="rect">
            <a:avLst/>
          </a:prstGeom>
          <a:noFill/>
        </p:spPr>
        <p:txBody>
          <a:bodyPr wrap="square" rtlCol="0">
            <a:spAutoFit/>
          </a:bodyPr>
          <a:lstStyle/>
          <a:p>
            <a:pPr eaLnBrk="1" hangingPunct="1"/>
            <a:r>
              <a:rPr lang="en-US" dirty="0">
                <a:solidFill>
                  <a:srgbClr val="FFFFFF"/>
                </a:solidFill>
                <a:latin typeface="Arial" pitchFamily="34" charset="0"/>
              </a:rPr>
              <a:t>2-photon </a:t>
            </a:r>
          </a:p>
        </p:txBody>
      </p:sp>
      <p:sp>
        <p:nvSpPr>
          <p:cNvPr id="20" name="TextBox 19"/>
          <p:cNvSpPr txBox="1"/>
          <p:nvPr/>
        </p:nvSpPr>
        <p:spPr>
          <a:xfrm>
            <a:off x="6800850" y="5632260"/>
            <a:ext cx="1752600" cy="338554"/>
          </a:xfrm>
          <a:prstGeom prst="rect">
            <a:avLst/>
          </a:prstGeom>
          <a:noFill/>
        </p:spPr>
        <p:txBody>
          <a:bodyPr wrap="square" rtlCol="0">
            <a:spAutoFit/>
          </a:bodyPr>
          <a:lstStyle/>
          <a:p>
            <a:pPr eaLnBrk="1" hangingPunct="1"/>
            <a:r>
              <a:rPr lang="en-US" dirty="0">
                <a:solidFill>
                  <a:srgbClr val="FFFFFF"/>
                </a:solidFill>
                <a:latin typeface="Arial" pitchFamily="34" charset="0"/>
              </a:rPr>
              <a:t>visible laser lines </a:t>
            </a:r>
          </a:p>
        </p:txBody>
      </p:sp>
    </p:spTree>
    <p:extLst>
      <p:ext uri="{BB962C8B-B14F-4D97-AF65-F5344CB8AC3E}">
        <p14:creationId xmlns:p14="http://schemas.microsoft.com/office/powerpoint/2010/main" val="38734281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70" y="1905000"/>
            <a:ext cx="4155030" cy="2693075"/>
          </a:xfrm>
          <a:prstGeom prst="rect">
            <a:avLst/>
          </a:prstGeom>
        </p:spPr>
      </p:pic>
      <p:sp>
        <p:nvSpPr>
          <p:cNvPr id="5" name="Rectangle 4"/>
          <p:cNvSpPr/>
          <p:nvPr/>
        </p:nvSpPr>
        <p:spPr>
          <a:xfrm>
            <a:off x="228599" y="304800"/>
            <a:ext cx="8793565" cy="1477328"/>
          </a:xfrm>
          <a:prstGeom prst="rect">
            <a:avLst/>
          </a:prstGeom>
        </p:spPr>
        <p:txBody>
          <a:bodyPr wrap="square">
            <a:spAutoFit/>
          </a:bodyPr>
          <a:lstStyle/>
          <a:p>
            <a:pPr eaLnBrk="1" hangingPunct="1"/>
            <a:r>
              <a:rPr lang="en-US" sz="1800" dirty="0">
                <a:solidFill>
                  <a:srgbClr val="FFFFFF"/>
                </a:solidFill>
                <a:effectLst>
                  <a:outerShdw blurRad="38100" dist="38100" dir="2700000" algn="tl">
                    <a:srgbClr val="000000">
                      <a:alpha val="43137"/>
                    </a:srgbClr>
                  </a:outerShdw>
                </a:effectLst>
                <a:latin typeface="Tahoma"/>
              </a:rPr>
              <a:t>Leica SP5 TCSII Multiphoton (MP)  Microscope with Coherent Chameleon </a:t>
            </a:r>
            <a:r>
              <a:rPr lang="en-US" sz="1800" dirty="0" err="1">
                <a:solidFill>
                  <a:srgbClr val="FFFFFF"/>
                </a:solidFill>
                <a:effectLst>
                  <a:outerShdw blurRad="38100" dist="38100" dir="2700000" algn="tl">
                    <a:srgbClr val="000000">
                      <a:alpha val="43137"/>
                    </a:srgbClr>
                  </a:outerShdw>
                </a:effectLst>
                <a:latin typeface="Tahoma"/>
              </a:rPr>
              <a:t>VisionII</a:t>
            </a:r>
            <a:r>
              <a:rPr lang="en-US" sz="1800" dirty="0">
                <a:solidFill>
                  <a:srgbClr val="FFFFFF"/>
                </a:solidFill>
                <a:effectLst>
                  <a:outerShdw blurRad="38100" dist="38100" dir="2700000" algn="tl">
                    <a:srgbClr val="000000">
                      <a:alpha val="43137"/>
                    </a:srgbClr>
                  </a:outerShdw>
                </a:effectLst>
                <a:latin typeface="Tahoma"/>
              </a:rPr>
              <a:t> (IR) laser</a:t>
            </a:r>
          </a:p>
          <a:p>
            <a:pPr eaLnBrk="1" hangingPunct="1"/>
            <a:r>
              <a:rPr lang="en-US" sz="1800" dirty="0">
                <a:solidFill>
                  <a:srgbClr val="FFFFFF"/>
                </a:solidFill>
                <a:effectLst>
                  <a:outerShdw blurRad="38100" dist="38100" dir="2700000" algn="tl">
                    <a:srgbClr val="000000">
                      <a:alpha val="43137"/>
                    </a:srgbClr>
                  </a:outerShdw>
                </a:effectLst>
                <a:latin typeface="Tahoma"/>
              </a:rPr>
              <a:t>-Purchased in 2011 from MRI NSF funded proposal</a:t>
            </a:r>
          </a:p>
          <a:p>
            <a:pPr eaLnBrk="1" hangingPunct="1"/>
            <a:r>
              <a:rPr lang="en-US" sz="1800" dirty="0">
                <a:solidFill>
                  <a:srgbClr val="FFFFFF"/>
                </a:solidFill>
                <a:effectLst>
                  <a:outerShdw blurRad="38100" dist="38100" dir="2700000" algn="tl">
                    <a:srgbClr val="000000">
                      <a:alpha val="43137"/>
                    </a:srgbClr>
                  </a:outerShdw>
                </a:effectLst>
                <a:latin typeface="Tahoma"/>
              </a:rPr>
              <a:t>-Has been maintained under basic service contract (MP laser and SP5) and improved with user fees and other non-MRI funding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2543" y="3658476"/>
            <a:ext cx="5549622" cy="2997518"/>
          </a:xfrm>
          <a:prstGeom prst="rect">
            <a:avLst/>
          </a:prstGeom>
        </p:spPr>
      </p:pic>
      <p:sp>
        <p:nvSpPr>
          <p:cNvPr id="7" name="TextBox 6"/>
          <p:cNvSpPr txBox="1"/>
          <p:nvPr/>
        </p:nvSpPr>
        <p:spPr>
          <a:xfrm>
            <a:off x="3439886" y="6274994"/>
            <a:ext cx="1828800" cy="381000"/>
          </a:xfrm>
          <a:prstGeom prst="rect">
            <a:avLst/>
          </a:prstGeom>
          <a:noFill/>
        </p:spPr>
        <p:txBody>
          <a:bodyPr wrap="square" rtlCol="0">
            <a:spAutoFit/>
          </a:bodyPr>
          <a:lstStyle/>
          <a:p>
            <a:pPr eaLnBrk="1" hangingPunct="1"/>
            <a:r>
              <a:rPr lang="en-US" sz="1800" dirty="0">
                <a:solidFill>
                  <a:srgbClr val="000000"/>
                </a:solidFill>
                <a:latin typeface="Arial" pitchFamily="34" charset="0"/>
              </a:rPr>
              <a:t>Maria Serrat lab</a:t>
            </a:r>
          </a:p>
        </p:txBody>
      </p:sp>
      <p:sp>
        <p:nvSpPr>
          <p:cNvPr id="8" name="Rectangle 7"/>
          <p:cNvSpPr/>
          <p:nvPr/>
        </p:nvSpPr>
        <p:spPr>
          <a:xfrm>
            <a:off x="35970" y="5511387"/>
            <a:ext cx="3436573" cy="954107"/>
          </a:xfrm>
          <a:prstGeom prst="rect">
            <a:avLst/>
          </a:prstGeom>
        </p:spPr>
        <p:txBody>
          <a:bodyPr wrap="square">
            <a:spAutoFit/>
          </a:bodyPr>
          <a:lstStyle/>
          <a:p>
            <a:pPr eaLnBrk="1" hangingPunct="1"/>
            <a:r>
              <a:rPr lang="en-US" sz="800" dirty="0">
                <a:solidFill>
                  <a:srgbClr val="FFFFFF"/>
                </a:solidFill>
                <a:latin typeface="Arial" pitchFamily="34" charset="0"/>
              </a:rPr>
              <a:t> </a:t>
            </a:r>
            <a:r>
              <a:rPr lang="en-US" sz="1400" dirty="0">
                <a:solidFill>
                  <a:srgbClr val="FFFFFF"/>
                </a:solidFill>
                <a:latin typeface="Arial" pitchFamily="34" charset="0"/>
              </a:rPr>
              <a:t>In vivo multiphoton image of blood vessels in the plexus surrounding the </a:t>
            </a:r>
            <a:r>
              <a:rPr lang="en-US" sz="1400" dirty="0" err="1">
                <a:solidFill>
                  <a:srgbClr val="FFFFFF"/>
                </a:solidFill>
                <a:latin typeface="Arial" pitchFamily="34" charset="0"/>
              </a:rPr>
              <a:t>tibial</a:t>
            </a:r>
            <a:r>
              <a:rPr lang="en-US" sz="1400" dirty="0">
                <a:solidFill>
                  <a:srgbClr val="FFFFFF"/>
                </a:solidFill>
                <a:latin typeface="Arial" pitchFamily="34" charset="0"/>
              </a:rPr>
              <a:t> growth plate of a live, anesthetized 5-week-old mouse.</a:t>
            </a:r>
          </a:p>
        </p:txBody>
      </p:sp>
    </p:spTree>
    <p:extLst>
      <p:ext uri="{BB962C8B-B14F-4D97-AF65-F5344CB8AC3E}">
        <p14:creationId xmlns:p14="http://schemas.microsoft.com/office/powerpoint/2010/main" val="36821170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3" descr="glass fish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2743200"/>
            <a:ext cx="2324100"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9" descr="G:\New Folder\bruker-11-28-2012\3o-mica-5min.005_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963" y="3962400"/>
            <a:ext cx="23320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2"/>
          <p:cNvSpPr>
            <a:spLocks noGrp="1" noChangeArrowheads="1"/>
          </p:cNvSpPr>
          <p:nvPr>
            <p:ph type="ctrTitle"/>
          </p:nvPr>
        </p:nvSpPr>
        <p:spPr>
          <a:xfrm>
            <a:off x="609600" y="152400"/>
            <a:ext cx="7772400" cy="1143000"/>
          </a:xfrm>
        </p:spPr>
        <p:txBody>
          <a:bodyPr/>
          <a:lstStyle/>
          <a:p>
            <a:r>
              <a:rPr lang="en-US" altLang="en-US" sz="3200" smtClean="0"/>
              <a:t>What do we need from our sample to create a microscopic image</a:t>
            </a:r>
            <a:endParaRPr lang="en-US" altLang="en-US" smtClean="0"/>
          </a:p>
        </p:txBody>
      </p:sp>
      <p:sp>
        <p:nvSpPr>
          <p:cNvPr id="3077" name="Rectangle 3"/>
          <p:cNvSpPr>
            <a:spLocks noGrp="1" noChangeArrowheads="1"/>
          </p:cNvSpPr>
          <p:nvPr>
            <p:ph type="subTitle" idx="1"/>
          </p:nvPr>
        </p:nvSpPr>
        <p:spPr>
          <a:xfrm>
            <a:off x="0" y="1371600"/>
            <a:ext cx="5181600" cy="838200"/>
          </a:xfrm>
        </p:spPr>
        <p:txBody>
          <a:bodyPr/>
          <a:lstStyle/>
          <a:p>
            <a:r>
              <a:rPr lang="en-US" altLang="en-US" sz="2000" smtClean="0"/>
              <a:t>Sample with some feature (in-homogeneity) of appropriate size to provide contrast</a:t>
            </a:r>
            <a:r>
              <a:rPr lang="en-US" altLang="en-US" smtClean="0"/>
              <a:t>  </a:t>
            </a:r>
          </a:p>
          <a:p>
            <a:endParaRPr lang="en-US" altLang="en-US" smtClean="0"/>
          </a:p>
        </p:txBody>
      </p:sp>
      <p:pic>
        <p:nvPicPr>
          <p:cNvPr id="3078" name="Picture 10" descr="Tubulincalpon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838200"/>
            <a:ext cx="2819400"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1" descr="slide0011_image05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0" y="2209800"/>
            <a:ext cx="14462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5" descr="3">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2209800"/>
            <a:ext cx="16383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4191000"/>
            <a:ext cx="24384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 name="Rectangle 20"/>
          <p:cNvSpPr>
            <a:spLocks noChangeArrowheads="1"/>
          </p:cNvSpPr>
          <p:nvPr/>
        </p:nvSpPr>
        <p:spPr bwMode="auto">
          <a:xfrm>
            <a:off x="3124200" y="3092450"/>
            <a:ext cx="1600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sz="800"/>
              <a:t>Dr Rodrigo Alves De Fonseca:</a:t>
            </a:r>
            <a:br>
              <a:rPr lang="en-US" altLang="en-US" sz="800"/>
            </a:br>
            <a:r>
              <a:rPr lang="en-US" altLang="en-US" sz="800"/>
              <a:t>Laboratòrio de Parasitologia, Faculdade de Ciencias da Saùde - </a:t>
            </a:r>
            <a:br>
              <a:rPr lang="en-US" altLang="en-US" sz="800"/>
            </a:br>
            <a:r>
              <a:rPr lang="en-US" altLang="en-US" sz="800"/>
              <a:t>Universidade de Brasilia, Brasilia, </a:t>
            </a:r>
            <a:endParaRPr lang="en-US" altLang="en-US"/>
          </a:p>
        </p:txBody>
      </p:sp>
      <p:pic>
        <p:nvPicPr>
          <p:cNvPr id="3083" name="Picture 21" descr="rapiddiagnosismalariasmall">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57600" y="3810000"/>
            <a:ext cx="12954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Text Box 22"/>
          <p:cNvSpPr txBox="1">
            <a:spLocks noChangeArrowheads="1"/>
          </p:cNvSpPr>
          <p:nvPr/>
        </p:nvSpPr>
        <p:spPr bwMode="auto">
          <a:xfrm>
            <a:off x="3581400" y="4724400"/>
            <a:ext cx="1676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sz="800"/>
              <a:t>Malarial parasite, contrast above derives from fluorescent dye, below from standard histological stain.  Red blood cells in each case are only lightly stained. </a:t>
            </a:r>
          </a:p>
        </p:txBody>
      </p:sp>
      <p:sp>
        <p:nvSpPr>
          <p:cNvPr id="13" name="Rectangle 3"/>
          <p:cNvSpPr txBox="1">
            <a:spLocks noChangeArrowheads="1"/>
          </p:cNvSpPr>
          <p:nvPr/>
        </p:nvSpPr>
        <p:spPr bwMode="auto">
          <a:xfrm>
            <a:off x="5181600" y="6096000"/>
            <a:ext cx="3810000" cy="533400"/>
          </a:xfrm>
          <a:prstGeom prst="rect">
            <a:avLst/>
          </a:prstGeom>
          <a:noFill/>
          <a:ln w="9525">
            <a:noFill/>
            <a:miter lim="800000"/>
            <a:headEnd/>
            <a:tailEnd/>
          </a:ln>
        </p:spPr>
        <p:txBody>
          <a:bodyPr/>
          <a:lstStyle/>
          <a:p>
            <a:pPr algn="ctr">
              <a:spcBef>
                <a:spcPct val="20000"/>
              </a:spcBef>
              <a:defRPr/>
            </a:pPr>
            <a:r>
              <a:rPr lang="en-US" sz="1400" kern="0" dirty="0">
                <a:latin typeface="+mn-lt"/>
              </a:rPr>
              <a:t>What sample attribute leads to the in-homogeneity in each of these images?  </a:t>
            </a:r>
          </a:p>
        </p:txBody>
      </p:sp>
      <p:pic>
        <p:nvPicPr>
          <p:cNvPr id="3086" name="Picture 15" descr="http://www.cbc.ca/gfx/photos/malaria_parasite.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1400" y="5410200"/>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Rectangle 14"/>
          <p:cNvSpPr>
            <a:spLocks noChangeArrowheads="1"/>
          </p:cNvSpPr>
          <p:nvPr/>
        </p:nvSpPr>
        <p:spPr bwMode="auto">
          <a:xfrm>
            <a:off x="3603625" y="6215063"/>
            <a:ext cx="1425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sz="800"/>
              <a:t>http://www.cbc.ca/gfx/photos/malaria_parasite.jpg</a:t>
            </a:r>
          </a:p>
        </p:txBody>
      </p:sp>
      <p:sp>
        <p:nvSpPr>
          <p:cNvPr id="3088" name="TextBox 15"/>
          <p:cNvSpPr txBox="1">
            <a:spLocks noChangeArrowheads="1"/>
          </p:cNvSpPr>
          <p:nvPr/>
        </p:nvSpPr>
        <p:spPr bwMode="auto">
          <a:xfrm>
            <a:off x="3632200" y="3783013"/>
            <a:ext cx="129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sz="800">
                <a:solidFill>
                  <a:schemeClr val="bg1"/>
                </a:solidFill>
              </a:rPr>
              <a:t>http://www.olympusmicro.com/galleries/fluorescence/pages/rapiddiagnosismalariasmall.html</a:t>
            </a:r>
          </a:p>
        </p:txBody>
      </p:sp>
      <p:sp>
        <p:nvSpPr>
          <p:cNvPr id="3089" name="TextBox 1"/>
          <p:cNvSpPr txBox="1">
            <a:spLocks noChangeArrowheads="1"/>
          </p:cNvSpPr>
          <p:nvPr/>
        </p:nvSpPr>
        <p:spPr bwMode="auto">
          <a:xfrm>
            <a:off x="3200400" y="2192338"/>
            <a:ext cx="1524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sz="1000"/>
              <a:t>Trypanisome parasite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84300"/>
          </a:xfrm>
        </p:spPr>
        <p:txBody>
          <a:bodyPr/>
          <a:lstStyle/>
          <a:p>
            <a:r>
              <a:rPr lang="en-US" dirty="0"/>
              <a:t>Mary </a:t>
            </a:r>
            <a:r>
              <a:rPr lang="en-US" dirty="0" err="1"/>
              <a:t>Risher</a:t>
            </a:r>
            <a:r>
              <a:rPr lang="en-US" dirty="0"/>
              <a:t>:  </a:t>
            </a:r>
            <a:r>
              <a:rPr lang="en-US" dirty="0" err="1"/>
              <a:t>Organotypic</a:t>
            </a:r>
            <a:r>
              <a:rPr lang="en-US" dirty="0"/>
              <a:t> Slices</a:t>
            </a:r>
            <a:br>
              <a:rPr lang="en-US" dirty="0"/>
            </a:br>
            <a:r>
              <a:rPr lang="en-US" dirty="0"/>
              <a:t>Astrocytes </a:t>
            </a:r>
            <a:r>
              <a:rPr lang="en-US" sz="3200" dirty="0" err="1"/>
              <a:t>iGluSnFR</a:t>
            </a:r>
            <a:r>
              <a:rPr lang="en-US" sz="3200" dirty="0"/>
              <a:t> (CFP-YFP) FRET Probe</a:t>
            </a:r>
          </a:p>
        </p:txBody>
      </p:sp>
      <p:pic>
        <p:nvPicPr>
          <p:cNvPr id="57346" name="Picture 2" descr="C:\Users\michael norton\Documents\COBRE\2018\IMG_9780.JPG">
            <a:hlinkClick r:id="rId2" action="ppaction://hlinkfile"/>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1704975"/>
            <a:ext cx="7886700" cy="591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002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84300"/>
          </a:xfrm>
        </p:spPr>
        <p:txBody>
          <a:bodyPr/>
          <a:lstStyle/>
          <a:p>
            <a:r>
              <a:rPr lang="en-US" dirty="0"/>
              <a:t>Mary </a:t>
            </a:r>
            <a:r>
              <a:rPr lang="en-US" dirty="0" err="1"/>
              <a:t>Risher</a:t>
            </a:r>
            <a:r>
              <a:rPr lang="en-US" dirty="0"/>
              <a:t>:  </a:t>
            </a:r>
            <a:br>
              <a:rPr lang="en-US" dirty="0"/>
            </a:br>
            <a:r>
              <a:rPr lang="en-US" dirty="0"/>
              <a:t>Organotypic Slices: Astrocytes</a:t>
            </a:r>
            <a:endParaRPr lang="en-US" sz="3200" dirty="0"/>
          </a:p>
        </p:txBody>
      </p:sp>
      <p:pic>
        <p:nvPicPr>
          <p:cNvPr id="4" name="10_745_LR_1_exportV2">
            <a:hlinkClick r:id="" action="ppaction://media"/>
            <a:extLst>
              <a:ext uri="{FF2B5EF4-FFF2-40B4-BE49-F238E27FC236}">
                <a16:creationId xmlns:a16="http://schemas.microsoft.com/office/drawing/2014/main" id="{1F0539F5-BE1B-48AC-93C5-A870879295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1384300"/>
            <a:ext cx="8534400" cy="5181600"/>
          </a:xfrm>
          <a:prstGeom prst="rect">
            <a:avLst/>
          </a:prstGeom>
        </p:spPr>
      </p:pic>
    </p:spTree>
    <p:extLst>
      <p:ext uri="{BB962C8B-B14F-4D97-AF65-F5344CB8AC3E}">
        <p14:creationId xmlns:p14="http://schemas.microsoft.com/office/powerpoint/2010/main" val="47709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304800" y="914400"/>
            <a:ext cx="24384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probe type</a:t>
            </a:r>
          </a:p>
          <a:p>
            <a:pPr>
              <a:spcBef>
                <a:spcPct val="50000"/>
              </a:spcBef>
            </a:pPr>
            <a:endParaRPr lang="en-US" altLang="en-US"/>
          </a:p>
          <a:p>
            <a:pPr>
              <a:spcBef>
                <a:spcPct val="50000"/>
              </a:spcBef>
            </a:pPr>
            <a:endParaRPr lang="en-US" altLang="en-US"/>
          </a:p>
          <a:p>
            <a:pPr>
              <a:spcBef>
                <a:spcPct val="50000"/>
              </a:spcBef>
            </a:pPr>
            <a:r>
              <a:rPr lang="en-US" altLang="en-US">
                <a:solidFill>
                  <a:schemeClr val="accent2"/>
                </a:solidFill>
              </a:rPr>
              <a:t>probe control </a:t>
            </a:r>
          </a:p>
          <a:p>
            <a:pPr>
              <a:spcBef>
                <a:spcPct val="50000"/>
              </a:spcBef>
            </a:pPr>
            <a:endParaRPr lang="en-US" altLang="en-US">
              <a:solidFill>
                <a:schemeClr val="accent2"/>
              </a:solidFill>
            </a:endParaRPr>
          </a:p>
          <a:p>
            <a:pPr>
              <a:spcBef>
                <a:spcPct val="50000"/>
              </a:spcBef>
            </a:pPr>
            <a:endParaRPr lang="en-US" altLang="en-US">
              <a:solidFill>
                <a:schemeClr val="accent2"/>
              </a:solidFill>
            </a:endParaRPr>
          </a:p>
          <a:p>
            <a:pPr>
              <a:spcBef>
                <a:spcPct val="50000"/>
              </a:spcBef>
            </a:pPr>
            <a:r>
              <a:rPr lang="en-US" altLang="en-US"/>
              <a:t>types of samples (from where does the contrast arise?)</a:t>
            </a:r>
          </a:p>
          <a:p>
            <a:pPr>
              <a:spcBef>
                <a:spcPct val="50000"/>
              </a:spcBef>
            </a:pPr>
            <a:endParaRPr lang="en-US" altLang="en-US"/>
          </a:p>
          <a:p>
            <a:pPr>
              <a:spcBef>
                <a:spcPct val="50000"/>
              </a:spcBef>
            </a:pPr>
            <a:r>
              <a:rPr lang="en-US" altLang="en-US">
                <a:solidFill>
                  <a:schemeClr val="accent2"/>
                </a:solidFill>
              </a:rPr>
              <a:t>size of viewable  field </a:t>
            </a:r>
          </a:p>
          <a:p>
            <a:pPr>
              <a:spcBef>
                <a:spcPct val="50000"/>
              </a:spcBef>
            </a:pPr>
            <a:endParaRPr lang="en-US" altLang="en-US">
              <a:solidFill>
                <a:schemeClr val="accent2"/>
              </a:solidFill>
            </a:endParaRPr>
          </a:p>
          <a:p>
            <a:pPr>
              <a:spcBef>
                <a:spcPct val="50000"/>
              </a:spcBef>
            </a:pPr>
            <a:endParaRPr lang="en-US" altLang="en-US"/>
          </a:p>
          <a:p>
            <a:pPr>
              <a:spcBef>
                <a:spcPct val="50000"/>
              </a:spcBef>
            </a:pPr>
            <a:r>
              <a:rPr lang="en-US" altLang="en-US"/>
              <a:t>size of details resolvable </a:t>
            </a:r>
          </a:p>
          <a:p>
            <a:pPr>
              <a:spcBef>
                <a:spcPct val="50000"/>
              </a:spcBef>
            </a:pPr>
            <a:endParaRPr lang="en-US" altLang="en-US"/>
          </a:p>
        </p:txBody>
      </p:sp>
      <p:sp>
        <p:nvSpPr>
          <p:cNvPr id="16387" name="Text Box 5"/>
          <p:cNvSpPr txBox="1">
            <a:spLocks noChangeArrowheads="1"/>
          </p:cNvSpPr>
          <p:nvPr/>
        </p:nvSpPr>
        <p:spPr bwMode="auto">
          <a:xfrm>
            <a:off x="2819400" y="533400"/>
            <a:ext cx="63246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coherent laser light focused to a point (spot) on the sample  by the objective lens	</a:t>
            </a:r>
          </a:p>
          <a:p>
            <a:pPr>
              <a:spcBef>
                <a:spcPct val="50000"/>
              </a:spcBef>
            </a:pPr>
            <a:endParaRPr lang="en-US" altLang="en-US"/>
          </a:p>
          <a:p>
            <a:pPr>
              <a:spcBef>
                <a:spcPct val="50000"/>
              </a:spcBef>
            </a:pPr>
            <a:r>
              <a:rPr lang="en-US" altLang="en-US">
                <a:solidFill>
                  <a:schemeClr val="accent2"/>
                </a:solidFill>
              </a:rPr>
              <a:t>gas lasers (KrAr or Ar) or a selection of solid state lasers emits distinct lines of UV, blue, yellow, red, infrared, etc. light.   Mirrors, lenses and optical filters act to form and scan a point (spot) of light over the sample.</a:t>
            </a:r>
          </a:p>
          <a:p>
            <a:pPr>
              <a:spcBef>
                <a:spcPct val="50000"/>
              </a:spcBef>
            </a:pPr>
            <a:endParaRPr lang="en-US" altLang="en-US"/>
          </a:p>
          <a:p>
            <a:pPr>
              <a:spcBef>
                <a:spcPct val="50000"/>
              </a:spcBef>
            </a:pPr>
            <a:r>
              <a:rPr lang="en-US" altLang="en-US"/>
              <a:t>contrast arises from variation in reflection from sample surface (topography again) or from secondary emissions (fluorescence or phosphorescence).  Reflection and some fluorescence is endogenous.  We usually image secondary fluorescence, (as opposed to auto-fluorescence) phosphorescence lingers too long for most applications. </a:t>
            </a:r>
          </a:p>
          <a:p>
            <a:pPr>
              <a:spcBef>
                <a:spcPct val="50000"/>
              </a:spcBef>
            </a:pPr>
            <a:r>
              <a:rPr lang="en-US" altLang="en-US">
                <a:solidFill>
                  <a:schemeClr val="accent2"/>
                </a:solidFill>
              </a:rPr>
              <a:t>field of view ranges from  2120 um  at 4x no zoom to   8um  at 100x zoom10x.. For maximum resolution (most objectives), the sample must be viewed through a coverslip of 170 micron thickness.  One can image the surface of any object that fits on the stage.</a:t>
            </a:r>
          </a:p>
          <a:p>
            <a:pPr>
              <a:spcBef>
                <a:spcPct val="50000"/>
              </a:spcBef>
            </a:pPr>
            <a:r>
              <a:rPr lang="en-US" altLang="en-US"/>
              <a:t>the microscope has a theoretical  xy resolution of  dxy =</a:t>
            </a:r>
            <a:r>
              <a:rPr lang="en-US" altLang="en-US" i="1"/>
              <a:t>(.61 λ) / NA(objective only)</a:t>
            </a:r>
            <a:r>
              <a:rPr lang="en-US" altLang="en-US"/>
              <a:t>. About 200-300nm for high NA objective.  Z resolution is based on iris size, with optimum confocal iris size:  dz =  2</a:t>
            </a:r>
            <a:r>
              <a:rPr lang="en-US" altLang="en-US" sz="1400"/>
              <a:t>λ </a:t>
            </a:r>
            <a:r>
              <a:rPr lang="en-US" altLang="en-US"/>
              <a:t>η</a:t>
            </a:r>
            <a:r>
              <a:rPr lang="en-US" altLang="en-US" sz="1400"/>
              <a:t> /  NA</a:t>
            </a:r>
            <a:r>
              <a:rPr lang="en-US" altLang="en-US" sz="1400" baseline="30000"/>
              <a:t>2</a:t>
            </a:r>
            <a:r>
              <a:rPr lang="en-US" altLang="en-US" sz="1400"/>
              <a:t>  </a:t>
            </a:r>
            <a:r>
              <a:rPr lang="en-US" altLang="en-US"/>
              <a:t>about half the resolution as lateral (600nm).</a:t>
            </a:r>
          </a:p>
          <a:p>
            <a:pPr>
              <a:spcBef>
                <a:spcPct val="50000"/>
              </a:spcBef>
            </a:pPr>
            <a:endParaRPr lang="en-US" altLang="en-US"/>
          </a:p>
        </p:txBody>
      </p:sp>
      <p:sp>
        <p:nvSpPr>
          <p:cNvPr id="16388" name="Text Box 7"/>
          <p:cNvSpPr txBox="1">
            <a:spLocks noChangeArrowheads="1"/>
          </p:cNvSpPr>
          <p:nvPr/>
        </p:nvSpPr>
        <p:spPr bwMode="auto">
          <a:xfrm>
            <a:off x="76200" y="76200"/>
            <a:ext cx="8229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	CSLM (confocal scanning laser microscopy BioRad MRC1024 &amp; Leica SP5)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subTitle" idx="1"/>
          </p:nvPr>
        </p:nvSpPr>
        <p:spPr>
          <a:xfrm>
            <a:off x="0" y="0"/>
            <a:ext cx="9144000" cy="6858000"/>
          </a:xfrm>
        </p:spPr>
        <p:txBody>
          <a:bodyPr/>
          <a:lstStyle/>
          <a:p>
            <a:endParaRPr lang="en-US" altLang="en-US"/>
          </a:p>
        </p:txBody>
      </p:sp>
      <p:pic>
        <p:nvPicPr>
          <p:cNvPr id="29699" name="Picture 3" descr="a-af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32657" y="304800"/>
            <a:ext cx="2861639" cy="2656051"/>
          </a:xfrm>
          <a:prstGeom prst="rect">
            <a:avLst/>
          </a:prstGeom>
        </p:spPr>
      </p:pic>
      <p:sp>
        <p:nvSpPr>
          <p:cNvPr id="2" name="TextBox 1"/>
          <p:cNvSpPr txBox="1"/>
          <p:nvPr/>
        </p:nvSpPr>
        <p:spPr>
          <a:xfrm>
            <a:off x="206176" y="3048000"/>
            <a:ext cx="2514600" cy="707886"/>
          </a:xfrm>
          <a:prstGeom prst="rect">
            <a:avLst/>
          </a:prstGeom>
          <a:noFill/>
        </p:spPr>
        <p:txBody>
          <a:bodyPr wrap="square" rtlCol="0">
            <a:spAutoFit/>
          </a:bodyPr>
          <a:lstStyle/>
          <a:p>
            <a:pPr eaLnBrk="1" hangingPunct="1"/>
            <a:r>
              <a:rPr lang="en-US" sz="2000" dirty="0">
                <a:solidFill>
                  <a:srgbClr val="000000"/>
                </a:solidFill>
                <a:latin typeface="Tahoma"/>
              </a:rPr>
              <a:t>Bruker </a:t>
            </a:r>
            <a:r>
              <a:rPr lang="en-US" sz="2000" dirty="0" err="1">
                <a:solidFill>
                  <a:srgbClr val="000000"/>
                </a:solidFill>
                <a:latin typeface="Tahoma"/>
              </a:rPr>
              <a:t>FastScan</a:t>
            </a:r>
            <a:r>
              <a:rPr lang="en-US" sz="2000" dirty="0">
                <a:solidFill>
                  <a:srgbClr val="000000"/>
                </a:solidFill>
                <a:latin typeface="Tahoma"/>
              </a:rPr>
              <a:t> Bio. is our newest AFM </a:t>
            </a:r>
          </a:p>
        </p:txBody>
      </p:sp>
      <p:sp>
        <p:nvSpPr>
          <p:cNvPr id="3" name="TextBox 2"/>
          <p:cNvSpPr txBox="1"/>
          <p:nvPr/>
        </p:nvSpPr>
        <p:spPr>
          <a:xfrm>
            <a:off x="5562600" y="104745"/>
            <a:ext cx="3124200" cy="400110"/>
          </a:xfrm>
          <a:prstGeom prst="rect">
            <a:avLst/>
          </a:prstGeom>
          <a:noFill/>
        </p:spPr>
        <p:txBody>
          <a:bodyPr wrap="square" rtlCol="0">
            <a:spAutoFit/>
          </a:bodyPr>
          <a:lstStyle/>
          <a:p>
            <a:pPr eaLnBrk="1" hangingPunct="1"/>
            <a:r>
              <a:rPr lang="en-US" sz="2000" dirty="0">
                <a:solidFill>
                  <a:srgbClr val="000000"/>
                </a:solidFill>
                <a:latin typeface="Tahoma"/>
              </a:rPr>
              <a:t>Atomic Force Microscopy</a:t>
            </a:r>
          </a:p>
        </p:txBody>
      </p:sp>
    </p:spTree>
    <p:extLst>
      <p:ext uri="{BB962C8B-B14F-4D97-AF65-F5344CB8AC3E}">
        <p14:creationId xmlns:p14="http://schemas.microsoft.com/office/powerpoint/2010/main" val="2020133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title"/>
          </p:nvPr>
        </p:nvSpPr>
        <p:spPr>
          <a:xfrm>
            <a:off x="0" y="6115050"/>
            <a:ext cx="9144000" cy="742950"/>
          </a:xfrm>
        </p:spPr>
        <p:txBody>
          <a:bodyPr/>
          <a:lstStyle/>
          <a:p>
            <a:pPr algn="ctr"/>
            <a:r>
              <a:rPr lang="en-US" altLang="zh-CN" sz="3200" dirty="0">
                <a:ea typeface="SimSun" pitchFamily="2" charset="-122"/>
              </a:rPr>
              <a:t>   AFM                       NSOM </a:t>
            </a:r>
            <a:endParaRPr lang="en-US" altLang="en-US" sz="3200" dirty="0"/>
          </a:p>
        </p:txBody>
      </p:sp>
      <p:pic>
        <p:nvPicPr>
          <p:cNvPr id="50181" name="Picture 5" descr="NSOM Fcells nanonics 6 6 200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0" y="1543050"/>
            <a:ext cx="4572000" cy="4572000"/>
          </a:xfrm>
          <a:extLst>
            <a:ext uri="{909E8E84-426E-40DD-AFC4-6F175D3DCCD1}">
              <a14:hiddenFill xmlns:a14="http://schemas.microsoft.com/office/drawing/2010/main">
                <a:solidFill>
                  <a:srgbClr val="FFFFFF"/>
                </a:solidFill>
              </a14:hiddenFill>
            </a:ext>
          </a:extLst>
        </p:spPr>
      </p:pic>
      <p:pic>
        <p:nvPicPr>
          <p:cNvPr id="50182" name="Picture 6" descr="Height Fcells nanon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305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76200"/>
            <a:ext cx="2158294" cy="1266825"/>
          </a:xfrm>
          <a:prstGeom prst="rect">
            <a:avLst/>
          </a:prstGeom>
        </p:spPr>
      </p:pic>
      <p:sp>
        <p:nvSpPr>
          <p:cNvPr id="3" name="TextBox 2"/>
          <p:cNvSpPr txBox="1"/>
          <p:nvPr/>
        </p:nvSpPr>
        <p:spPr>
          <a:xfrm>
            <a:off x="228600" y="696694"/>
            <a:ext cx="4648200" cy="646331"/>
          </a:xfrm>
          <a:prstGeom prst="rect">
            <a:avLst/>
          </a:prstGeom>
          <a:noFill/>
        </p:spPr>
        <p:txBody>
          <a:bodyPr wrap="square" rtlCol="0">
            <a:spAutoFit/>
          </a:bodyPr>
          <a:lstStyle/>
          <a:p>
            <a:pPr eaLnBrk="1" hangingPunct="1"/>
            <a:r>
              <a:rPr lang="en-US" altLang="zh-CN" sz="1800" dirty="0">
                <a:solidFill>
                  <a:srgbClr val="FFFFFF"/>
                </a:solidFill>
                <a:latin typeface="Arial" pitchFamily="34" charset="0"/>
                <a:ea typeface="SimSun" pitchFamily="2" charset="-122"/>
              </a:rPr>
              <a:t>Images of cultured fibroblast cells </a:t>
            </a:r>
            <a:br>
              <a:rPr lang="en-US" altLang="zh-CN" sz="1800" dirty="0">
                <a:solidFill>
                  <a:srgbClr val="FFFFFF"/>
                </a:solidFill>
                <a:latin typeface="Arial" pitchFamily="34" charset="0"/>
                <a:ea typeface="SimSun" pitchFamily="2" charset="-122"/>
              </a:rPr>
            </a:br>
            <a:r>
              <a:rPr lang="en-US" altLang="zh-CN" sz="1800" dirty="0">
                <a:solidFill>
                  <a:srgbClr val="FFFFFF"/>
                </a:solidFill>
                <a:latin typeface="Arial" pitchFamily="34" charset="0"/>
                <a:ea typeface="SimSun" pitchFamily="2" charset="-122"/>
              </a:rPr>
              <a:t>on glass coverslip  (7 micron scale bar)</a:t>
            </a:r>
            <a:endParaRPr lang="en-US" sz="1800" dirty="0">
              <a:solidFill>
                <a:srgbClr val="FFFFFF"/>
              </a:solidFill>
              <a:latin typeface="Arial" pitchFamily="34" charset="0"/>
            </a:endParaRPr>
          </a:p>
        </p:txBody>
      </p:sp>
      <p:sp>
        <p:nvSpPr>
          <p:cNvPr id="7" name="TextBox 6"/>
          <p:cNvSpPr txBox="1"/>
          <p:nvPr/>
        </p:nvSpPr>
        <p:spPr>
          <a:xfrm>
            <a:off x="5486400" y="962025"/>
            <a:ext cx="2514600" cy="381000"/>
          </a:xfrm>
          <a:prstGeom prst="rect">
            <a:avLst/>
          </a:prstGeom>
          <a:noFill/>
        </p:spPr>
        <p:txBody>
          <a:bodyPr wrap="square" rtlCol="0">
            <a:spAutoFit/>
          </a:bodyPr>
          <a:lstStyle/>
          <a:p>
            <a:pPr eaLnBrk="1" hangingPunct="1"/>
            <a:r>
              <a:rPr lang="en-US" sz="1800" dirty="0">
                <a:solidFill>
                  <a:srgbClr val="000000"/>
                </a:solidFill>
                <a:latin typeface="Arial" pitchFamily="34" charset="0"/>
              </a:rPr>
              <a:t>NSOM, </a:t>
            </a:r>
            <a:r>
              <a:rPr lang="en-US" sz="1800" dirty="0" err="1">
                <a:solidFill>
                  <a:srgbClr val="000000"/>
                </a:solidFill>
                <a:latin typeface="Arial" pitchFamily="34" charset="0"/>
              </a:rPr>
              <a:t>Nanonics</a:t>
            </a:r>
            <a:endParaRPr lang="en-US" sz="1800" dirty="0">
              <a:solidFill>
                <a:srgbClr val="000000"/>
              </a:solidFill>
              <a:latin typeface="Arial" pitchFamily="34" charset="0"/>
            </a:endParaRPr>
          </a:p>
        </p:txBody>
      </p:sp>
      <p:sp>
        <p:nvSpPr>
          <p:cNvPr id="8" name="TextBox 7"/>
          <p:cNvSpPr txBox="1"/>
          <p:nvPr/>
        </p:nvSpPr>
        <p:spPr>
          <a:xfrm>
            <a:off x="3415146" y="86380"/>
            <a:ext cx="1558636" cy="523220"/>
          </a:xfrm>
          <a:prstGeom prst="rect">
            <a:avLst/>
          </a:prstGeom>
          <a:noFill/>
        </p:spPr>
        <p:txBody>
          <a:bodyPr wrap="square" rtlCol="0">
            <a:spAutoFit/>
          </a:bodyPr>
          <a:lstStyle/>
          <a:p>
            <a:pPr eaLnBrk="1" hangingPunct="1"/>
            <a:r>
              <a:rPr lang="en-US" altLang="zh-CN" sz="2800" dirty="0">
                <a:solidFill>
                  <a:srgbClr val="FFFFFF"/>
                </a:solidFill>
                <a:effectLst>
                  <a:outerShdw blurRad="38100" dist="38100" dir="2700000" algn="tl">
                    <a:srgbClr val="000000">
                      <a:alpha val="43137"/>
                    </a:srgbClr>
                  </a:outerShdw>
                </a:effectLst>
                <a:latin typeface="Tahoma"/>
                <a:ea typeface="SimSun" pitchFamily="2" charset="-122"/>
              </a:rPr>
              <a:t>NSOM</a:t>
            </a:r>
            <a:endParaRPr lang="en-US" sz="2800" dirty="0">
              <a:solidFill>
                <a:srgbClr val="FFFFFF"/>
              </a:solidFill>
              <a:effectLst>
                <a:outerShdw blurRad="38100" dist="38100" dir="2700000" algn="tl">
                  <a:srgbClr val="000000">
                    <a:alpha val="43137"/>
                  </a:srgbClr>
                </a:outerShdw>
              </a:effectLst>
              <a:latin typeface="Tahoma"/>
            </a:endParaRPr>
          </a:p>
        </p:txBody>
      </p:sp>
    </p:spTree>
    <p:extLst>
      <p:ext uri="{BB962C8B-B14F-4D97-AF65-F5344CB8AC3E}">
        <p14:creationId xmlns:p14="http://schemas.microsoft.com/office/powerpoint/2010/main" val="695075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fig1ac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3576" t="2623" r="23738" b="39969"/>
          <a:stretch>
            <a:fillRect/>
          </a:stretch>
        </p:blipFill>
        <p:spPr>
          <a:xfrm>
            <a:off x="914400" y="23812"/>
            <a:ext cx="5562600" cy="46369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251" name="Rectangle 3"/>
          <p:cNvSpPr>
            <a:spLocks noGrp="1" noChangeArrowheads="1"/>
          </p:cNvSpPr>
          <p:nvPr>
            <p:ph type="title"/>
          </p:nvPr>
        </p:nvSpPr>
        <p:spPr>
          <a:xfrm>
            <a:off x="0" y="5105400"/>
            <a:ext cx="9144000" cy="1676400"/>
          </a:xfrm>
        </p:spPr>
        <p:txBody>
          <a:bodyPr/>
          <a:lstStyle/>
          <a:p>
            <a:r>
              <a:rPr lang="en-US" altLang="zh-CN" sz="4000" dirty="0">
                <a:ea typeface="SimSun" pitchFamily="2" charset="-122"/>
              </a:rPr>
              <a:t>AFM image of cultured rat arterial smooth muscle cell on glass coverslip</a:t>
            </a:r>
            <a:br>
              <a:rPr lang="en-US" altLang="zh-CN" sz="4000" dirty="0">
                <a:ea typeface="SimSun" pitchFamily="2" charset="-122"/>
              </a:rPr>
            </a:br>
            <a:r>
              <a:rPr lang="en-US" altLang="zh-CN" sz="4000" dirty="0">
                <a:ea typeface="SimSun" pitchFamily="2" charset="-122"/>
              </a:rPr>
              <a:t>                                    </a:t>
            </a:r>
            <a:r>
              <a:rPr lang="en-US" altLang="zh-CN" sz="2800" dirty="0">
                <a:ea typeface="SimSun" pitchFamily="2" charset="-122"/>
              </a:rPr>
              <a:t>(50 micron field)</a:t>
            </a:r>
            <a:endParaRPr lang="en-US" altLang="en-US" sz="2800" dirty="0"/>
          </a:p>
        </p:txBody>
      </p:sp>
      <p:pic>
        <p:nvPicPr>
          <p:cNvPr id="2" name="Picture 1"/>
          <p:cNvPicPr>
            <a:picLocks noChangeAspect="1"/>
          </p:cNvPicPr>
          <p:nvPr/>
        </p:nvPicPr>
        <p:blipFill>
          <a:blip r:embed="rId3"/>
          <a:stretch>
            <a:fillRect/>
          </a:stretch>
        </p:blipFill>
        <p:spPr>
          <a:xfrm>
            <a:off x="7696200" y="111836"/>
            <a:ext cx="1270000" cy="1654577"/>
          </a:xfrm>
          <a:prstGeom prst="rect">
            <a:avLst/>
          </a:prstGeom>
        </p:spPr>
      </p:pic>
      <p:sp>
        <p:nvSpPr>
          <p:cNvPr id="5" name="TextBox 4"/>
          <p:cNvSpPr txBox="1"/>
          <p:nvPr/>
        </p:nvSpPr>
        <p:spPr>
          <a:xfrm>
            <a:off x="6496396" y="296949"/>
            <a:ext cx="2336800" cy="646331"/>
          </a:xfrm>
          <a:prstGeom prst="rect">
            <a:avLst/>
          </a:prstGeom>
          <a:noFill/>
        </p:spPr>
        <p:txBody>
          <a:bodyPr wrap="square" rtlCol="0">
            <a:spAutoFit/>
          </a:bodyPr>
          <a:lstStyle/>
          <a:p>
            <a:pPr eaLnBrk="1" hangingPunct="1"/>
            <a:r>
              <a:rPr lang="en-US" sz="1800" dirty="0">
                <a:solidFill>
                  <a:srgbClr val="000000"/>
                </a:solidFill>
                <a:latin typeface="Arial" pitchFamily="34" charset="0"/>
              </a:rPr>
              <a:t>Explorer by </a:t>
            </a:r>
            <a:r>
              <a:rPr lang="en-US" sz="1800" dirty="0" err="1">
                <a:solidFill>
                  <a:srgbClr val="000000"/>
                </a:solidFill>
                <a:latin typeface="Arial" pitchFamily="34" charset="0"/>
              </a:rPr>
              <a:t>Thermomicrocopes</a:t>
            </a:r>
            <a:endParaRPr lang="en-US" sz="1800" dirty="0">
              <a:solidFill>
                <a:srgbClr val="000000"/>
              </a:solidFill>
              <a:latin typeface="Arial" pitchFamily="34" charset="0"/>
            </a:endParaRPr>
          </a:p>
        </p:txBody>
      </p:sp>
    </p:spTree>
    <p:extLst>
      <p:ext uri="{BB962C8B-B14F-4D97-AF65-F5344CB8AC3E}">
        <p14:creationId xmlns:p14="http://schemas.microsoft.com/office/powerpoint/2010/main" val="391307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433706" y="92398"/>
            <a:ext cx="7772400" cy="669925"/>
          </a:xfrm>
        </p:spPr>
        <p:txBody>
          <a:bodyPr/>
          <a:lstStyle/>
          <a:p>
            <a:r>
              <a:rPr lang="en-US" altLang="en-US" sz="2800" dirty="0"/>
              <a:t>AFM capabilities</a:t>
            </a:r>
          </a:p>
        </p:txBody>
      </p:sp>
      <p:sp>
        <p:nvSpPr>
          <p:cNvPr id="14339" name="Rectangle 3"/>
          <p:cNvSpPr>
            <a:spLocks noGrp="1" noChangeArrowheads="1"/>
          </p:cNvSpPr>
          <p:nvPr>
            <p:ph type="subTitle" idx="1"/>
          </p:nvPr>
        </p:nvSpPr>
        <p:spPr>
          <a:xfrm>
            <a:off x="0" y="972457"/>
            <a:ext cx="6100762" cy="4361543"/>
          </a:xfrm>
        </p:spPr>
        <p:txBody>
          <a:bodyPr/>
          <a:lstStyle/>
          <a:p>
            <a:pPr algn="l"/>
            <a:r>
              <a:rPr lang="en-US" altLang="en-US" sz="2000" dirty="0"/>
              <a:t>Developing New Capabilities:</a:t>
            </a:r>
          </a:p>
          <a:p>
            <a:pPr marL="914400" lvl="2" indent="0"/>
            <a:r>
              <a:rPr lang="en-US" altLang="en-US" sz="2000" dirty="0"/>
              <a:t>  Software/Hardware Requirements: User Driven</a:t>
            </a:r>
          </a:p>
          <a:p>
            <a:pPr marL="914400" lvl="2" indent="0"/>
            <a:r>
              <a:rPr lang="en-US" altLang="en-US" sz="2000" dirty="0"/>
              <a:t>  High Speed AFM/Fluorescence in development</a:t>
            </a:r>
          </a:p>
        </p:txBody>
      </p:sp>
      <p:sp>
        <p:nvSpPr>
          <p:cNvPr id="6" name="TextBox 5"/>
          <p:cNvSpPr txBox="1"/>
          <p:nvPr/>
        </p:nvSpPr>
        <p:spPr>
          <a:xfrm>
            <a:off x="1143000" y="6495925"/>
            <a:ext cx="2362200" cy="369332"/>
          </a:xfrm>
          <a:prstGeom prst="rect">
            <a:avLst/>
          </a:prstGeom>
          <a:noFill/>
        </p:spPr>
        <p:txBody>
          <a:bodyPr wrap="square" rtlCol="0">
            <a:spAutoFit/>
          </a:bodyPr>
          <a:lstStyle/>
          <a:p>
            <a:pPr eaLnBrk="1" hangingPunct="1"/>
            <a:r>
              <a:rPr lang="en-US" sz="1800" dirty="0">
                <a:solidFill>
                  <a:srgbClr val="FFFFFF"/>
                </a:solidFill>
                <a:latin typeface="Arial" pitchFamily="34" charset="0"/>
              </a:rPr>
              <a:t>Quad + Thrombin</a:t>
            </a:r>
          </a:p>
        </p:txBody>
      </p:sp>
      <p:sp>
        <p:nvSpPr>
          <p:cNvPr id="7" name="TextBox 6"/>
          <p:cNvSpPr txBox="1"/>
          <p:nvPr/>
        </p:nvSpPr>
        <p:spPr>
          <a:xfrm>
            <a:off x="4648200" y="6506419"/>
            <a:ext cx="4408714" cy="369332"/>
          </a:xfrm>
          <a:prstGeom prst="rect">
            <a:avLst/>
          </a:prstGeom>
          <a:noFill/>
        </p:spPr>
        <p:txBody>
          <a:bodyPr wrap="square" rtlCol="0">
            <a:spAutoFit/>
          </a:bodyPr>
          <a:lstStyle/>
          <a:p>
            <a:pPr eaLnBrk="1" hangingPunct="1"/>
            <a:r>
              <a:rPr lang="en-US" sz="1800" dirty="0">
                <a:solidFill>
                  <a:srgbClr val="FFFFFF"/>
                </a:solidFill>
                <a:latin typeface="Arial" pitchFamily="34" charset="0"/>
              </a:rPr>
              <a:t>Quad + Thrombin + </a:t>
            </a:r>
            <a:r>
              <a:rPr lang="en-US" sz="1800" dirty="0" err="1">
                <a:solidFill>
                  <a:srgbClr val="FFFFFF"/>
                </a:solidFill>
                <a:latin typeface="Arial" pitchFamily="34" charset="0"/>
              </a:rPr>
              <a:t>Streptavidin</a:t>
            </a:r>
            <a:endParaRPr lang="en-US" sz="1800" dirty="0">
              <a:solidFill>
                <a:srgbClr val="FFFFFF"/>
              </a:solidFill>
              <a:latin typeface="Arial" pitchFamily="34" charset="0"/>
            </a:endParaRPr>
          </a:p>
        </p:txBody>
      </p:sp>
      <p:pic>
        <p:nvPicPr>
          <p:cNvPr id="9"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395"/>
          <a:stretch/>
        </p:blipFill>
        <p:spPr bwMode="auto">
          <a:xfrm>
            <a:off x="4483758" y="2579188"/>
            <a:ext cx="3822042" cy="3897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470979" y="5562600"/>
            <a:ext cx="1530021" cy="381000"/>
          </a:xfrm>
          <a:prstGeom prst="rect">
            <a:avLst/>
          </a:prstGeom>
          <a:noFill/>
        </p:spPr>
        <p:txBody>
          <a:bodyPr wrap="square" rtlCol="0">
            <a:spAutoFit/>
          </a:bodyPr>
          <a:lstStyle/>
          <a:p>
            <a:pPr eaLnBrk="1" hangingPunct="1"/>
            <a:r>
              <a:rPr lang="en-US" sz="1800" dirty="0">
                <a:solidFill>
                  <a:srgbClr val="FFFFFF"/>
                </a:solidFill>
                <a:latin typeface="Arial" pitchFamily="34" charset="0"/>
              </a:rPr>
              <a:t>Norton lab</a:t>
            </a:r>
          </a:p>
        </p:txBody>
      </p:sp>
      <p:pic>
        <p:nvPicPr>
          <p:cNvPr id="3" name="Picture 2"/>
          <p:cNvPicPr>
            <a:picLocks noChangeAspect="1"/>
          </p:cNvPicPr>
          <p:nvPr/>
        </p:nvPicPr>
        <p:blipFill>
          <a:blip r:embed="rId3"/>
          <a:stretch>
            <a:fillRect/>
          </a:stretch>
        </p:blipFill>
        <p:spPr>
          <a:xfrm>
            <a:off x="7152240" y="113120"/>
            <a:ext cx="1697520" cy="2346325"/>
          </a:xfrm>
          <a:prstGeom prst="rect">
            <a:avLst/>
          </a:prstGeom>
        </p:spPr>
      </p:pic>
      <p:sp>
        <p:nvSpPr>
          <p:cNvPr id="4" name="TextBox 3"/>
          <p:cNvSpPr txBox="1"/>
          <p:nvPr/>
        </p:nvSpPr>
        <p:spPr>
          <a:xfrm>
            <a:off x="7268213" y="2090113"/>
            <a:ext cx="1875787" cy="369332"/>
          </a:xfrm>
          <a:prstGeom prst="rect">
            <a:avLst/>
          </a:prstGeom>
          <a:noFill/>
        </p:spPr>
        <p:txBody>
          <a:bodyPr wrap="square" rtlCol="0">
            <a:spAutoFit/>
          </a:bodyPr>
          <a:lstStyle/>
          <a:p>
            <a:pPr eaLnBrk="1" hangingPunct="1"/>
            <a:r>
              <a:rPr lang="en-US" sz="1800" dirty="0">
                <a:solidFill>
                  <a:srgbClr val="FFFFFF"/>
                </a:solidFill>
                <a:latin typeface="Arial" pitchFamily="34" charset="0"/>
              </a:rPr>
              <a:t>Bruker MM8</a:t>
            </a:r>
          </a:p>
        </p:txBody>
      </p:sp>
      <p:pic>
        <p:nvPicPr>
          <p:cNvPr id="5" name="Picture 4"/>
          <p:cNvPicPr>
            <a:picLocks noChangeAspect="1"/>
          </p:cNvPicPr>
          <p:nvPr/>
        </p:nvPicPr>
        <p:blipFill>
          <a:blip r:embed="rId4"/>
          <a:stretch>
            <a:fillRect/>
          </a:stretch>
        </p:blipFill>
        <p:spPr>
          <a:xfrm>
            <a:off x="838200" y="2774224"/>
            <a:ext cx="3202708" cy="3530963"/>
          </a:xfrm>
          <a:prstGeom prst="rect">
            <a:avLst/>
          </a:prstGeom>
        </p:spPr>
      </p:pic>
    </p:spTree>
    <p:extLst>
      <p:ext uri="{BB962C8B-B14F-4D97-AF65-F5344CB8AC3E}">
        <p14:creationId xmlns:p14="http://schemas.microsoft.com/office/powerpoint/2010/main" val="389174749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304800" y="685800"/>
            <a:ext cx="2438400" cy="705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probe type</a:t>
            </a:r>
          </a:p>
          <a:p>
            <a:pPr>
              <a:spcBef>
                <a:spcPct val="50000"/>
              </a:spcBef>
            </a:pPr>
            <a:endParaRPr lang="en-US" altLang="en-US"/>
          </a:p>
          <a:p>
            <a:pPr>
              <a:spcBef>
                <a:spcPct val="50000"/>
              </a:spcBef>
            </a:pPr>
            <a:endParaRPr lang="en-US" altLang="en-US"/>
          </a:p>
          <a:p>
            <a:pPr>
              <a:spcBef>
                <a:spcPct val="50000"/>
              </a:spcBef>
            </a:pPr>
            <a:r>
              <a:rPr lang="en-US" altLang="en-US">
                <a:solidFill>
                  <a:schemeClr val="accent2"/>
                </a:solidFill>
              </a:rPr>
              <a:t>probe control </a:t>
            </a:r>
          </a:p>
          <a:p>
            <a:pPr>
              <a:spcBef>
                <a:spcPct val="50000"/>
              </a:spcBef>
            </a:pPr>
            <a:endParaRPr lang="en-US" altLang="en-US">
              <a:solidFill>
                <a:schemeClr val="accent2"/>
              </a:solidFill>
            </a:endParaRPr>
          </a:p>
          <a:p>
            <a:pPr>
              <a:spcBef>
                <a:spcPct val="50000"/>
              </a:spcBef>
            </a:pPr>
            <a:endParaRPr lang="en-US" altLang="en-US"/>
          </a:p>
          <a:p>
            <a:pPr>
              <a:spcBef>
                <a:spcPct val="50000"/>
              </a:spcBef>
            </a:pPr>
            <a:r>
              <a:rPr lang="en-US" altLang="en-US"/>
              <a:t>types of samples (from where does the contrast arise?)</a:t>
            </a:r>
          </a:p>
          <a:p>
            <a:pPr>
              <a:spcBef>
                <a:spcPct val="50000"/>
              </a:spcBef>
            </a:pPr>
            <a:endParaRPr lang="en-US" altLang="en-US"/>
          </a:p>
          <a:p>
            <a:pPr>
              <a:spcBef>
                <a:spcPct val="50000"/>
              </a:spcBef>
            </a:pPr>
            <a:r>
              <a:rPr lang="en-US" altLang="en-US">
                <a:solidFill>
                  <a:schemeClr val="accent2"/>
                </a:solidFill>
              </a:rPr>
              <a:t>size of viewable  field</a:t>
            </a:r>
            <a:r>
              <a:rPr lang="en-US" altLang="en-US"/>
              <a:t> </a:t>
            </a:r>
          </a:p>
          <a:p>
            <a:pPr>
              <a:spcBef>
                <a:spcPct val="50000"/>
              </a:spcBef>
            </a:pPr>
            <a:endParaRPr lang="en-US" altLang="en-US"/>
          </a:p>
          <a:p>
            <a:pPr>
              <a:spcBef>
                <a:spcPct val="50000"/>
              </a:spcBef>
            </a:pPr>
            <a:endParaRPr lang="en-US" altLang="en-US"/>
          </a:p>
          <a:p>
            <a:pPr>
              <a:spcBef>
                <a:spcPct val="50000"/>
              </a:spcBef>
            </a:pPr>
            <a:r>
              <a:rPr lang="en-US" altLang="en-US"/>
              <a:t>size of details resolvable </a:t>
            </a:r>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a:p>
            <a:pPr>
              <a:spcBef>
                <a:spcPct val="50000"/>
              </a:spcBef>
            </a:pPr>
            <a:endParaRPr lang="en-US" altLang="en-US"/>
          </a:p>
        </p:txBody>
      </p:sp>
      <p:sp>
        <p:nvSpPr>
          <p:cNvPr id="17411" name="Text Box 4"/>
          <p:cNvSpPr txBox="1">
            <a:spLocks noChangeArrowheads="1"/>
          </p:cNvSpPr>
          <p:nvPr/>
        </p:nvSpPr>
        <p:spPr bwMode="auto">
          <a:xfrm>
            <a:off x="533400" y="1524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AFM (atomic force microscopy Pacific Nanotechnology NanoR)</a:t>
            </a:r>
          </a:p>
        </p:txBody>
      </p:sp>
      <p:sp>
        <p:nvSpPr>
          <p:cNvPr id="17412" name="Text Box 5"/>
          <p:cNvSpPr txBox="1">
            <a:spLocks noChangeArrowheads="1"/>
          </p:cNvSpPr>
          <p:nvPr/>
        </p:nvSpPr>
        <p:spPr bwMode="auto">
          <a:xfrm>
            <a:off x="2743200" y="533400"/>
            <a:ext cx="6324600"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Probe is an ultrasharp physical object (like a needle).  Our probes are usually made of silicon and are fabricated using  photo-lithographic techniques.  A good (new) tip is very sharp. </a:t>
            </a:r>
          </a:p>
          <a:p>
            <a:pPr>
              <a:spcBef>
                <a:spcPct val="50000"/>
              </a:spcBef>
            </a:pPr>
            <a:r>
              <a:rPr lang="en-US" altLang="en-US">
                <a:solidFill>
                  <a:schemeClr val="accent2"/>
                </a:solidFill>
              </a:rPr>
              <a:t>Probe tip is scanned across the sample surface, standard afm cannot image light but can measure a number of physical parameters.  Tip is kept at sample surface (just above) with rapid feedback loop.  We’re not just dragging the tip along.</a:t>
            </a:r>
            <a:r>
              <a:rPr lang="en-US" altLang="en-US"/>
              <a:t>   </a:t>
            </a:r>
          </a:p>
          <a:p>
            <a:pPr>
              <a:spcBef>
                <a:spcPct val="50000"/>
              </a:spcBef>
            </a:pPr>
            <a:endParaRPr lang="en-US" altLang="en-US"/>
          </a:p>
          <a:p>
            <a:pPr>
              <a:spcBef>
                <a:spcPct val="50000"/>
              </a:spcBef>
            </a:pPr>
            <a:r>
              <a:rPr lang="en-US" altLang="en-US"/>
              <a:t>Contrast arises from variation in topography, electronic or magnetic variability, different material properties (hardness, resilience, etc.) at sample surface.  We use different imaging tips for different types of contrast on the sample.  Surface imaging only! </a:t>
            </a:r>
          </a:p>
          <a:p>
            <a:pPr>
              <a:spcBef>
                <a:spcPct val="50000"/>
              </a:spcBef>
            </a:pPr>
            <a:r>
              <a:rPr lang="en-US" altLang="en-US">
                <a:solidFill>
                  <a:schemeClr val="accent2"/>
                </a:solidFill>
              </a:rPr>
              <a:t>Field of view is quite restrictive.  100 microns is the maximum field that we can image in one scan.  The object can be much larger than this but must be moved under tip by other means. Object must also be &lt;8um in z.</a:t>
            </a:r>
          </a:p>
          <a:p>
            <a:pPr>
              <a:spcBef>
                <a:spcPct val="50000"/>
              </a:spcBef>
            </a:pPr>
            <a:endParaRPr lang="en-US" altLang="en-US">
              <a:solidFill>
                <a:schemeClr val="accent2"/>
              </a:solidFill>
            </a:endParaRPr>
          </a:p>
          <a:p>
            <a:pPr>
              <a:spcBef>
                <a:spcPct val="50000"/>
              </a:spcBef>
            </a:pPr>
            <a:r>
              <a:rPr lang="en-US" altLang="en-US"/>
              <a:t>SPM have imaged single atoms with resolution of 0.1 Å, this is shorter than typical bond lengths within molecules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152400"/>
            <a:ext cx="9144000" cy="1143000"/>
          </a:xfrm>
        </p:spPr>
        <p:txBody>
          <a:bodyPr/>
          <a:lstStyle/>
          <a:p>
            <a:r>
              <a:rPr lang="en-US" altLang="en-US" sz="1800" smtClean="0"/>
              <a:t>The in-homogeneity must be detectable (signal &gt; background or noise  high S/N  is better)</a:t>
            </a:r>
          </a:p>
        </p:txBody>
      </p:sp>
      <p:sp>
        <p:nvSpPr>
          <p:cNvPr id="4099" name="Rectangle 3"/>
          <p:cNvSpPr>
            <a:spLocks noGrp="1" noChangeArrowheads="1"/>
          </p:cNvSpPr>
          <p:nvPr>
            <p:ph type="body" idx="1"/>
          </p:nvPr>
        </p:nvSpPr>
        <p:spPr>
          <a:xfrm>
            <a:off x="609600" y="1371600"/>
            <a:ext cx="7772400" cy="4114800"/>
          </a:xfrm>
        </p:spPr>
        <p:txBody>
          <a:bodyPr/>
          <a:lstStyle/>
          <a:p>
            <a:r>
              <a:rPr lang="en-US" altLang="en-US" sz="1800" smtClean="0"/>
              <a:t>surface topography </a:t>
            </a:r>
          </a:p>
          <a:p>
            <a:r>
              <a:rPr lang="en-US" altLang="en-US" sz="1800" smtClean="0"/>
              <a:t>reflectivity /absorption </a:t>
            </a:r>
          </a:p>
          <a:p>
            <a:r>
              <a:rPr lang="en-US" altLang="en-US" sz="1800" smtClean="0"/>
              <a:t>scattering (diffraction) </a:t>
            </a:r>
          </a:p>
          <a:p>
            <a:r>
              <a:rPr lang="en-US" altLang="en-US" sz="1800" smtClean="0"/>
              <a:t>secondary signal  (electrons, x-rays, fluorescence)</a:t>
            </a:r>
          </a:p>
          <a:p>
            <a:r>
              <a:rPr lang="en-US" altLang="en-US" sz="1800" smtClean="0"/>
              <a:t>texture (friction, hardness, inter-molecular adhesion)</a:t>
            </a:r>
          </a:p>
          <a:p>
            <a:r>
              <a:rPr lang="en-US" altLang="en-US" sz="1800" smtClean="0"/>
              <a:t>phase object</a:t>
            </a:r>
          </a:p>
          <a:p>
            <a:r>
              <a:rPr lang="en-US" altLang="en-US" sz="1800" smtClean="0"/>
              <a:t>electronic or magnetic state, localized charge </a:t>
            </a:r>
          </a:p>
          <a:p>
            <a:pPr>
              <a:buFontTx/>
              <a:buNone/>
            </a:pPr>
            <a:endParaRPr lang="en-US" altLang="en-US" sz="1800" smtClean="0"/>
          </a:p>
          <a:p>
            <a:endParaRPr lang="en-US" altLang="en-US" sz="180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0" y="152400"/>
            <a:ext cx="8991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a:spcBef>
                <a:spcPct val="20000"/>
              </a:spcBef>
            </a:pPr>
            <a:r>
              <a:rPr lang="en-US" altLang="en-US" sz="2000" dirty="0"/>
              <a:t>Microscopy (imaging) always must involve </a:t>
            </a:r>
            <a:r>
              <a:rPr lang="en-US" altLang="en-US" sz="2000" b="1" dirty="0"/>
              <a:t>mapping</a:t>
            </a:r>
          </a:p>
          <a:p>
            <a:pPr algn="ctr">
              <a:spcBef>
                <a:spcPct val="20000"/>
              </a:spcBef>
            </a:pPr>
            <a:endParaRPr lang="en-US" altLang="en-US" sz="2000" dirty="0"/>
          </a:p>
          <a:p>
            <a:pPr algn="ctr">
              <a:spcBef>
                <a:spcPct val="20000"/>
              </a:spcBef>
            </a:pPr>
            <a:r>
              <a:rPr lang="en-US" altLang="en-US" sz="2000" dirty="0"/>
              <a:t>Microscopy Can involve</a:t>
            </a:r>
            <a:r>
              <a:rPr lang="en-US" altLang="en-US" sz="2000" dirty="0" smtClean="0"/>
              <a:t>:</a:t>
            </a:r>
          </a:p>
          <a:p>
            <a:pPr algn="ctr">
              <a:spcBef>
                <a:spcPct val="20000"/>
              </a:spcBef>
            </a:pPr>
            <a:endParaRPr lang="en-US" altLang="en-US" sz="2000" dirty="0"/>
          </a:p>
          <a:p>
            <a:pPr algn="ctr">
              <a:spcBef>
                <a:spcPct val="20000"/>
              </a:spcBef>
            </a:pPr>
            <a:r>
              <a:rPr lang="en-US" altLang="en-US" sz="2000" dirty="0"/>
              <a:t>Morphology  (study of shape) </a:t>
            </a:r>
          </a:p>
          <a:p>
            <a:pPr algn="ctr">
              <a:spcBef>
                <a:spcPct val="20000"/>
              </a:spcBef>
            </a:pPr>
            <a:endParaRPr lang="en-US" altLang="en-US" sz="2000" dirty="0"/>
          </a:p>
          <a:p>
            <a:pPr algn="ctr">
              <a:spcBef>
                <a:spcPct val="20000"/>
              </a:spcBef>
            </a:pPr>
            <a:r>
              <a:rPr lang="en-US" altLang="en-US" sz="2000" dirty="0"/>
              <a:t>Metrology (study of Cartesian (geometric) type </a:t>
            </a:r>
            <a:r>
              <a:rPr lang="en-US" altLang="en-US" sz="2000" dirty="0" err="1"/>
              <a:t>measurments</a:t>
            </a:r>
            <a:r>
              <a:rPr lang="en-US" altLang="en-US" sz="2000" dirty="0" smtClean="0"/>
              <a:t>)</a:t>
            </a:r>
          </a:p>
          <a:p>
            <a:pPr algn="ctr">
              <a:spcBef>
                <a:spcPct val="20000"/>
              </a:spcBef>
            </a:pPr>
            <a:r>
              <a:rPr lang="en-US" altLang="en-US" sz="2000" dirty="0" smtClean="0"/>
              <a:t> </a:t>
            </a:r>
            <a:endParaRPr lang="en-US" altLang="en-US" sz="2000" dirty="0"/>
          </a:p>
          <a:p>
            <a:pPr algn="ctr">
              <a:spcBef>
                <a:spcPct val="20000"/>
              </a:spcBef>
            </a:pPr>
            <a:r>
              <a:rPr lang="en-US" altLang="en-US" sz="2000" dirty="0"/>
              <a:t>Crystallography (mapping molecular or crystal structure</a:t>
            </a:r>
            <a:r>
              <a:rPr lang="en-US" altLang="en-US" sz="2000" dirty="0" smtClean="0"/>
              <a:t>)</a:t>
            </a:r>
          </a:p>
          <a:p>
            <a:pPr algn="ctr">
              <a:spcBef>
                <a:spcPct val="20000"/>
              </a:spcBef>
            </a:pPr>
            <a:endParaRPr lang="en-US" altLang="en-US" sz="2000" dirty="0"/>
          </a:p>
          <a:p>
            <a:pPr algn="ctr">
              <a:spcBef>
                <a:spcPct val="20000"/>
              </a:spcBef>
            </a:pPr>
            <a:r>
              <a:rPr lang="en-US" altLang="en-US" sz="2000" dirty="0" smtClean="0"/>
              <a:t>Tomography </a:t>
            </a:r>
            <a:r>
              <a:rPr lang="en-US" altLang="en-US" sz="2000" dirty="0"/>
              <a:t>(slice mapping)</a:t>
            </a:r>
          </a:p>
          <a:p>
            <a:pPr algn="ctr">
              <a:spcBef>
                <a:spcPct val="20000"/>
              </a:spcBef>
            </a:pPr>
            <a:endParaRPr lang="en-US" altLang="en-US" sz="2000" dirty="0"/>
          </a:p>
          <a:p>
            <a:pPr algn="ctr">
              <a:spcBef>
                <a:spcPct val="20000"/>
              </a:spcBef>
            </a:pPr>
            <a:r>
              <a:rPr lang="en-US" altLang="en-US" sz="2000" dirty="0"/>
              <a:t>Spectroscopy (spectrum viewing)</a:t>
            </a:r>
          </a:p>
          <a:p>
            <a:pPr algn="ctr">
              <a:spcBef>
                <a:spcPct val="20000"/>
              </a:spcBef>
            </a:pPr>
            <a:endParaRPr lang="en-US" altLang="en-US" sz="2000" dirty="0"/>
          </a:p>
          <a:p>
            <a:pPr algn="ctr">
              <a:spcBef>
                <a:spcPct val="20000"/>
              </a:spcBef>
            </a:pPr>
            <a:endParaRPr lang="en-US" altLang="en-US" sz="2000" dirty="0"/>
          </a:p>
          <a:p>
            <a:pPr algn="ctr">
              <a:spcBef>
                <a:spcPct val="20000"/>
              </a:spcBef>
            </a:pPr>
            <a:endParaRPr lang="en-US" altLang="en-US" sz="1000" dirty="0"/>
          </a:p>
        </p:txBody>
      </p:sp>
      <p:sp>
        <p:nvSpPr>
          <p:cNvPr id="2" name="Rectangle 1"/>
          <p:cNvSpPr/>
          <p:nvPr/>
        </p:nvSpPr>
        <p:spPr>
          <a:xfrm>
            <a:off x="-3200400" y="3048000"/>
            <a:ext cx="2666114" cy="338554"/>
          </a:xfrm>
          <a:prstGeom prst="rect">
            <a:avLst/>
          </a:prstGeom>
        </p:spPr>
        <p:txBody>
          <a:bodyPr wrap="none">
            <a:spAutoFit/>
          </a:bodyPr>
          <a:lstStyle/>
          <a:p>
            <a:pPr algn="ctr">
              <a:spcBef>
                <a:spcPct val="20000"/>
              </a:spcBef>
            </a:pPr>
            <a:r>
              <a:rPr lang="en-US" altLang="en-US" dirty="0"/>
              <a:t>Morphology  (study of shape)</a:t>
            </a:r>
            <a:r>
              <a:rPr lang="en-US" altLang="en-US" sz="800" dirty="0"/>
              <a:t> </a:t>
            </a:r>
            <a:endParaRPr lang="en-US" altLang="en-US" sz="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0"/>
            <a:ext cx="883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2000"/>
              <a:t>Morphology:  the shape of things  (scale bar can allow metrology from morphology)</a:t>
            </a:r>
            <a:endParaRPr lang="en-US" altLang="en-US" sz="2400"/>
          </a:p>
        </p:txBody>
      </p:sp>
      <p:pic>
        <p:nvPicPr>
          <p:cNvPr id="6147" name="Picture 7" descr="A flea - a drawing for Hooke's Micrographia by Christopher Wre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657600"/>
            <a:ext cx="182880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 Box 8"/>
          <p:cNvSpPr txBox="1">
            <a:spLocks noChangeArrowheads="1"/>
          </p:cNvSpPr>
          <p:nvPr/>
        </p:nvSpPr>
        <p:spPr bwMode="auto">
          <a:xfrm>
            <a:off x="7315200" y="4854575"/>
            <a:ext cx="1752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000"/>
              <a:t>Flea drawing for Micrographia (Hooke) by Christopher Wren (18th century).</a:t>
            </a:r>
            <a:endParaRPr lang="en-US" altLang="en-US" sz="1400"/>
          </a:p>
        </p:txBody>
      </p:sp>
      <p:sp>
        <p:nvSpPr>
          <p:cNvPr id="6149" name="Text Box 9"/>
          <p:cNvSpPr txBox="1">
            <a:spLocks noChangeArrowheads="1"/>
          </p:cNvSpPr>
          <p:nvPr/>
        </p:nvSpPr>
        <p:spPr bwMode="auto">
          <a:xfrm>
            <a:off x="3657600" y="762000"/>
            <a:ext cx="1143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000"/>
              <a:t>Boston U  med school histology of the retina</a:t>
            </a:r>
            <a:endParaRPr lang="en-US" altLang="en-US" sz="2400"/>
          </a:p>
        </p:txBody>
      </p:sp>
      <p:pic>
        <p:nvPicPr>
          <p:cNvPr id="6150" name="Picture 10" descr="Spermce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88" y="3200400"/>
            <a:ext cx="14081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Text Box 11"/>
          <p:cNvSpPr txBox="1">
            <a:spLocks noChangeArrowheads="1"/>
          </p:cNvSpPr>
          <p:nvPr/>
        </p:nvSpPr>
        <p:spPr bwMode="auto">
          <a:xfrm>
            <a:off x="457200" y="5943600"/>
            <a:ext cx="1447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000"/>
              <a:t>Drawing of rabbit sperm by Leeuwenhoek’s scribe (18th century)</a:t>
            </a:r>
            <a:endParaRPr lang="en-US" altLang="en-US" sz="1400"/>
          </a:p>
        </p:txBody>
      </p:sp>
      <p:pic>
        <p:nvPicPr>
          <p:cNvPr id="6152" name="Picture 12" descr="slide0013_image1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33600" y="3352800"/>
            <a:ext cx="2286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53" name="Group 15"/>
          <p:cNvGrpSpPr>
            <a:grpSpLocks/>
          </p:cNvGrpSpPr>
          <p:nvPr/>
        </p:nvGrpSpPr>
        <p:grpSpPr bwMode="auto">
          <a:xfrm>
            <a:off x="1676400" y="381000"/>
            <a:ext cx="7162800" cy="2768600"/>
            <a:chOff x="1008" y="336"/>
            <a:chExt cx="4512" cy="1744"/>
          </a:xfrm>
        </p:grpSpPr>
        <p:pic>
          <p:nvPicPr>
            <p:cNvPr id="6159" name="Picture 5" descr="retina pig epit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8" y="912"/>
              <a:ext cx="1488" cy="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6" descr="retina lab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2" y="336"/>
              <a:ext cx="2688" cy="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1" name="Line 13"/>
            <p:cNvSpPr>
              <a:spLocks noChangeShapeType="1"/>
            </p:cNvSpPr>
            <p:nvPr/>
          </p:nvSpPr>
          <p:spPr bwMode="auto">
            <a:xfrm>
              <a:off x="2496" y="912"/>
              <a:ext cx="336"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2" name="Line 14"/>
            <p:cNvSpPr>
              <a:spLocks noChangeShapeType="1"/>
            </p:cNvSpPr>
            <p:nvPr/>
          </p:nvSpPr>
          <p:spPr bwMode="auto">
            <a:xfrm>
              <a:off x="2496" y="1872"/>
              <a:ext cx="336"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pic>
        <p:nvPicPr>
          <p:cNvPr id="6154" name="Picture 16" descr="pcoe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8200" y="4800600"/>
            <a:ext cx="228600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Text Box 11"/>
          <p:cNvSpPr txBox="1">
            <a:spLocks noChangeArrowheads="1"/>
          </p:cNvSpPr>
          <p:nvPr/>
        </p:nvSpPr>
        <p:spPr bwMode="auto">
          <a:xfrm>
            <a:off x="2133600" y="5114925"/>
            <a:ext cx="20574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000"/>
              <a:t>SEM of spider silk from MU.</a:t>
            </a:r>
            <a:endParaRPr lang="en-US" altLang="en-US" sz="1400"/>
          </a:p>
        </p:txBody>
      </p:sp>
      <p:sp>
        <p:nvSpPr>
          <p:cNvPr id="6156" name="Text Box 11"/>
          <p:cNvSpPr txBox="1">
            <a:spLocks noChangeArrowheads="1"/>
          </p:cNvSpPr>
          <p:nvPr/>
        </p:nvSpPr>
        <p:spPr bwMode="auto">
          <a:xfrm>
            <a:off x="4629150" y="6572250"/>
            <a:ext cx="3143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000"/>
              <a:t>SEM of sensory organ from fly larva imaged at MU.</a:t>
            </a:r>
            <a:endParaRPr lang="en-US" altLang="en-US" sz="1400"/>
          </a:p>
        </p:txBody>
      </p:sp>
      <p:pic>
        <p:nvPicPr>
          <p:cNvPr id="6157" name="Picture 18" descr="http://webvision.med.utah.edu/imageswv/schem.jpe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3800" y="3200400"/>
            <a:ext cx="17557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Rectangle 1"/>
          <p:cNvSpPr>
            <a:spLocks noChangeArrowheads="1"/>
          </p:cNvSpPr>
          <p:nvPr/>
        </p:nvSpPr>
        <p:spPr bwMode="auto">
          <a:xfrm>
            <a:off x="4787900" y="4402138"/>
            <a:ext cx="21891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a:t>webvision.med.utah.edu</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15875" y="76200"/>
            <a:ext cx="3200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a:t>Discussions of color vision chemistry</a:t>
            </a:r>
          </a:p>
        </p:txBody>
      </p:sp>
      <p:sp>
        <p:nvSpPr>
          <p:cNvPr id="7171" name="Rectangle 4"/>
          <p:cNvSpPr>
            <a:spLocks noChangeArrowheads="1"/>
          </p:cNvSpPr>
          <p:nvPr/>
        </p:nvSpPr>
        <p:spPr bwMode="auto">
          <a:xfrm>
            <a:off x="30163" y="609600"/>
            <a:ext cx="3773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a:t>http://hubel.med.harvard.edu/book/b41.htm</a:t>
            </a:r>
          </a:p>
        </p:txBody>
      </p:sp>
      <p:pic>
        <p:nvPicPr>
          <p:cNvPr id="7172" name="Picture 2" descr="http://www.cis.rit.edu/people/faculty/montag/vandplite/images/chapter_9/dis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0963" y="260350"/>
            <a:ext cx="503872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Rectangle 5"/>
          <p:cNvSpPr>
            <a:spLocks noChangeArrowheads="1"/>
          </p:cNvSpPr>
          <p:nvPr/>
        </p:nvSpPr>
        <p:spPr bwMode="auto">
          <a:xfrm>
            <a:off x="4124325" y="3746500"/>
            <a:ext cx="45720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dirty="0"/>
              <a:t>http://www.cis.rit.edu/people/faculty/montag/vandplite/pages/chap_9/ch9p1.html</a:t>
            </a:r>
          </a:p>
        </p:txBody>
      </p:sp>
      <p:sp>
        <p:nvSpPr>
          <p:cNvPr id="7174" name="Rectangle 9"/>
          <p:cNvSpPr>
            <a:spLocks noChangeArrowheads="1"/>
          </p:cNvSpPr>
          <p:nvPr/>
        </p:nvSpPr>
        <p:spPr bwMode="auto">
          <a:xfrm>
            <a:off x="0" y="5715000"/>
            <a:ext cx="457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a:t>This figure shows the sequence for the S-cone pigment compared to that of rhodopsin. The S-cone pigment gene is located on chromosome 7. Notice how different they are.</a:t>
            </a:r>
          </a:p>
        </p:txBody>
      </p:sp>
      <p:pic>
        <p:nvPicPr>
          <p:cNvPr id="71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78" y="2437452"/>
            <a:ext cx="329565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6" name="Rectangle 10"/>
          <p:cNvSpPr>
            <a:spLocks noChangeArrowheads="1"/>
          </p:cNvSpPr>
          <p:nvPr/>
        </p:nvSpPr>
        <p:spPr bwMode="auto">
          <a:xfrm>
            <a:off x="4572000" y="62738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a:t>http://www.cis.rit.edu/people/faculty/montag/vandplite/pages/chap_9/ch9p1.html</a:t>
            </a:r>
          </a:p>
        </p:txBody>
      </p:sp>
      <p:sp>
        <p:nvSpPr>
          <p:cNvPr id="7177" name="TextBox 11"/>
          <p:cNvSpPr txBox="1">
            <a:spLocks noChangeArrowheads="1"/>
          </p:cNvSpPr>
          <p:nvPr/>
        </p:nvSpPr>
        <p:spPr bwMode="auto">
          <a:xfrm>
            <a:off x="6096000" y="4495800"/>
            <a:ext cx="1676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a:t>blue/green - r </a:t>
            </a:r>
            <a:br>
              <a:rPr lang="en-US" altLang="en-US"/>
            </a:br>
            <a:r>
              <a:rPr lang="en-US" altLang="en-US"/>
              <a:t>blue - c</a:t>
            </a:r>
            <a:br>
              <a:rPr lang="en-US" altLang="en-US"/>
            </a:br>
            <a:r>
              <a:rPr lang="en-US" altLang="en-US"/>
              <a:t>green -c</a:t>
            </a:r>
            <a:br>
              <a:rPr lang="en-US" altLang="en-US"/>
            </a:br>
            <a:r>
              <a:rPr lang="en-US" altLang="en-US"/>
              <a:t>red  -c</a:t>
            </a:r>
            <a:br>
              <a:rPr lang="en-US" altLang="en-US"/>
            </a:br>
            <a:r>
              <a:rPr lang="en-US" altLang="en-US"/>
              <a:t/>
            </a:r>
            <a:br>
              <a:rPr lang="en-US" altLang="en-US"/>
            </a:br>
            <a:endParaRPr lang="en-US" altLang="en-US"/>
          </a:p>
        </p:txBody>
      </p:sp>
      <p:pic>
        <p:nvPicPr>
          <p:cNvPr id="7178" name="Picture 11" descr="http://iaincarstairs.files.wordpress.com/2011/07/f16-03-cone-and-rod-sensitivity-function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33463"/>
            <a:ext cx="3268663" cy="132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TextBox 1"/>
          <p:cNvSpPr txBox="1">
            <a:spLocks noChangeArrowheads="1"/>
          </p:cNvSpPr>
          <p:nvPr/>
        </p:nvSpPr>
        <p:spPr bwMode="auto">
          <a:xfrm>
            <a:off x="4343400" y="533400"/>
            <a:ext cx="152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a:solidFill>
                  <a:schemeClr val="bg1"/>
                </a:solidFill>
              </a:rPr>
              <a:t>Here, in fovea of macula to right outside fovea</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0" y="762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2400"/>
              <a:t>Metrology: study of Cartesian measures </a:t>
            </a:r>
          </a:p>
        </p:txBody>
      </p:sp>
      <p:pic>
        <p:nvPicPr>
          <p:cNvPr id="8195" name="Picture 5" descr="qdots and ds goo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33400"/>
            <a:ext cx="24384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6"/>
          <p:cNvSpPr txBox="1">
            <a:spLocks noChangeArrowheads="1"/>
          </p:cNvSpPr>
          <p:nvPr/>
        </p:nvSpPr>
        <p:spPr bwMode="auto">
          <a:xfrm>
            <a:off x="5257800" y="0"/>
            <a:ext cx="510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200" b="1">
                <a:solidFill>
                  <a:schemeClr val="accent1"/>
                </a:solidFill>
              </a:rPr>
              <a:t>IN METROLOGY, SCALE BAR IS ALL IMPORTANT</a:t>
            </a:r>
            <a:endParaRPr lang="en-US" altLang="en-US" sz="2400"/>
          </a:p>
        </p:txBody>
      </p:sp>
      <p:pic>
        <p:nvPicPr>
          <p:cNvPr id="8197" name="Picture 8" descr="cint 3rd s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100" y="3300413"/>
            <a:ext cx="2857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0" descr="bioflm2"/>
          <p:cNvPicPr>
            <a:picLocks noChangeAspect="1" noChangeArrowheads="1"/>
          </p:cNvPicPr>
          <p:nvPr/>
        </p:nvPicPr>
        <p:blipFill>
          <a:blip r:embed="rId6">
            <a:lum contrast="70000"/>
            <a:extLst>
              <a:ext uri="{28A0092B-C50C-407E-A947-70E740481C1C}">
                <a14:useLocalDpi xmlns:a14="http://schemas.microsoft.com/office/drawing/2010/main" val="0"/>
              </a:ext>
            </a:extLst>
          </a:blip>
          <a:srcRect/>
          <a:stretch>
            <a:fillRect/>
          </a:stretch>
        </p:blipFill>
        <p:spPr bwMode="auto">
          <a:xfrm>
            <a:off x="57150" y="3686175"/>
            <a:ext cx="2701925" cy="21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199" name="Object 11"/>
          <p:cNvGraphicFramePr>
            <a:graphicFrameLocks noChangeAspect="1"/>
          </p:cNvGraphicFramePr>
          <p:nvPr/>
        </p:nvGraphicFramePr>
        <p:xfrm>
          <a:off x="2819400" y="4038600"/>
          <a:ext cx="2971800" cy="1995488"/>
        </p:xfrm>
        <a:graphic>
          <a:graphicData uri="http://schemas.openxmlformats.org/presentationml/2006/ole">
            <mc:AlternateContent xmlns:mc="http://schemas.openxmlformats.org/markup-compatibility/2006">
              <mc:Choice xmlns:v="urn:schemas-microsoft-com:vml" Requires="v">
                <p:oleObj spid="_x0000_s8230" name="Bitmap Image" r:id="rId7" imgW="5020376" imgH="3371429" progId="Paint.Picture">
                  <p:embed/>
                </p:oleObj>
              </mc:Choice>
              <mc:Fallback>
                <p:oleObj name="Bitmap Image" r:id="rId7" imgW="5020376" imgH="3371429" progId="Paint.Picture">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4038600"/>
                        <a:ext cx="2971800" cy="199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0" name="Text Box 12"/>
          <p:cNvSpPr txBox="1">
            <a:spLocks noChangeArrowheads="1"/>
          </p:cNvSpPr>
          <p:nvPr/>
        </p:nvSpPr>
        <p:spPr bwMode="auto">
          <a:xfrm>
            <a:off x="2895600" y="6019800"/>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000"/>
              <a:t>Real 3D scale must be stored with 3Dimage data, 2D scale bar cannot be used accurately.  This is a surface map of a monkey skull scanned with a laser scanner (above).</a:t>
            </a:r>
            <a:endParaRPr lang="en-US" altLang="en-US"/>
          </a:p>
        </p:txBody>
      </p:sp>
      <p:grpSp>
        <p:nvGrpSpPr>
          <p:cNvPr id="8201" name="Group 18"/>
          <p:cNvGrpSpPr>
            <a:grpSpLocks/>
          </p:cNvGrpSpPr>
          <p:nvPr/>
        </p:nvGrpSpPr>
        <p:grpSpPr bwMode="auto">
          <a:xfrm>
            <a:off x="5181600" y="457200"/>
            <a:ext cx="3867150" cy="2665413"/>
            <a:chOff x="3036" y="336"/>
            <a:chExt cx="2436" cy="1679"/>
          </a:xfrm>
        </p:grpSpPr>
        <p:pic>
          <p:nvPicPr>
            <p:cNvPr id="8223" name="Picture 14" descr="STMHOPG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36" y="336"/>
              <a:ext cx="2388" cy="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56" y="1296"/>
              <a:ext cx="816"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5" name="Line 16"/>
            <p:cNvSpPr>
              <a:spLocks noChangeShapeType="1"/>
            </p:cNvSpPr>
            <p:nvPr/>
          </p:nvSpPr>
          <p:spPr bwMode="auto">
            <a:xfrm>
              <a:off x="4272" y="1392"/>
              <a:ext cx="432" cy="192"/>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6" name="Line 17"/>
            <p:cNvSpPr>
              <a:spLocks noChangeShapeType="1"/>
            </p:cNvSpPr>
            <p:nvPr/>
          </p:nvSpPr>
          <p:spPr bwMode="auto">
            <a:xfrm>
              <a:off x="4464" y="1200"/>
              <a:ext cx="528" cy="144"/>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202" name="Text Box 19"/>
          <p:cNvSpPr txBox="1">
            <a:spLocks noChangeArrowheads="1"/>
          </p:cNvSpPr>
          <p:nvPr/>
        </p:nvSpPr>
        <p:spPr bwMode="auto">
          <a:xfrm>
            <a:off x="5562600" y="3030538"/>
            <a:ext cx="3124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000"/>
              <a:t>Scanning Tunneling Micrograph of graphite seen above.</a:t>
            </a:r>
          </a:p>
        </p:txBody>
      </p:sp>
      <p:sp>
        <p:nvSpPr>
          <p:cNvPr id="8203" name="Rectangle 16"/>
          <p:cNvSpPr>
            <a:spLocks noChangeArrowheads="1"/>
          </p:cNvSpPr>
          <p:nvPr/>
        </p:nvSpPr>
        <p:spPr bwMode="auto">
          <a:xfrm>
            <a:off x="7086600" y="609600"/>
            <a:ext cx="10556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sz="800" b="1"/>
              <a:t>HOPG images from</a:t>
            </a:r>
            <a:br>
              <a:rPr lang="en-US" altLang="en-US" sz="800" b="1"/>
            </a:br>
            <a:r>
              <a:rPr lang="en-US" altLang="en-US" sz="800" b="1"/>
              <a:t>MikroMasch</a:t>
            </a:r>
            <a:endParaRPr lang="en-US" altLang="en-US" sz="800"/>
          </a:p>
        </p:txBody>
      </p:sp>
      <p:sp>
        <p:nvSpPr>
          <p:cNvPr id="8204" name="Rectangle 17"/>
          <p:cNvSpPr>
            <a:spLocks noChangeArrowheads="1"/>
          </p:cNvSpPr>
          <p:nvPr/>
        </p:nvSpPr>
        <p:spPr bwMode="auto">
          <a:xfrm>
            <a:off x="4273550" y="5791200"/>
            <a:ext cx="1517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sz="800" b="1"/>
              <a:t>Monkey skull image from LDI</a:t>
            </a:r>
            <a:endParaRPr lang="en-US" altLang="en-US" sz="800"/>
          </a:p>
        </p:txBody>
      </p:sp>
      <p:sp>
        <p:nvSpPr>
          <p:cNvPr id="8205" name="Text Box 12"/>
          <p:cNvSpPr txBox="1">
            <a:spLocks noChangeArrowheads="1"/>
          </p:cNvSpPr>
          <p:nvPr/>
        </p:nvSpPr>
        <p:spPr bwMode="auto">
          <a:xfrm>
            <a:off x="76200" y="2590800"/>
            <a:ext cx="21336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sz="1000"/>
              <a:t>x&amp;y measurements can be distorted in atomic force microscopy (AFM) by the shape of the scanning  tip, z measurements are reliable (AFM of dna with qdots above) </a:t>
            </a:r>
          </a:p>
        </p:txBody>
      </p:sp>
      <p:sp>
        <p:nvSpPr>
          <p:cNvPr id="8206" name="Text Box 12"/>
          <p:cNvSpPr txBox="1">
            <a:spLocks noChangeArrowheads="1"/>
          </p:cNvSpPr>
          <p:nvPr/>
        </p:nvSpPr>
        <p:spPr bwMode="auto">
          <a:xfrm>
            <a:off x="133350" y="5886450"/>
            <a:ext cx="2590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sz="1000"/>
              <a:t>This (bio-film bacteria above) and most scanning electron micrographs have such depth of field that much of the object’s depth  appears clearly focused . Why does this make 2D measurements in x &amp; y tricky?</a:t>
            </a:r>
          </a:p>
        </p:txBody>
      </p:sp>
      <p:sp>
        <p:nvSpPr>
          <p:cNvPr id="8207" name="Line 6"/>
          <p:cNvSpPr>
            <a:spLocks noChangeShapeType="1"/>
          </p:cNvSpPr>
          <p:nvPr/>
        </p:nvSpPr>
        <p:spPr bwMode="auto">
          <a:xfrm flipV="1">
            <a:off x="3937000" y="317500"/>
            <a:ext cx="0" cy="36576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8" name="Line 7"/>
          <p:cNvSpPr>
            <a:spLocks noChangeShapeType="1"/>
          </p:cNvSpPr>
          <p:nvPr/>
        </p:nvSpPr>
        <p:spPr bwMode="auto">
          <a:xfrm flipV="1">
            <a:off x="2184400" y="2095500"/>
            <a:ext cx="3429000" cy="50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09" name="Line 8"/>
          <p:cNvSpPr>
            <a:spLocks noChangeShapeType="1"/>
          </p:cNvSpPr>
          <p:nvPr/>
        </p:nvSpPr>
        <p:spPr bwMode="auto">
          <a:xfrm flipH="1">
            <a:off x="3187700" y="546100"/>
            <a:ext cx="1435100" cy="3200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10" name="Text Box 9"/>
          <p:cNvSpPr txBox="1">
            <a:spLocks noChangeArrowheads="1"/>
          </p:cNvSpPr>
          <p:nvPr/>
        </p:nvSpPr>
        <p:spPr bwMode="auto">
          <a:xfrm>
            <a:off x="2565400" y="2084388"/>
            <a:ext cx="304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x</a:t>
            </a:r>
          </a:p>
        </p:txBody>
      </p:sp>
      <p:sp>
        <p:nvSpPr>
          <p:cNvPr id="8211" name="Text Box 10"/>
          <p:cNvSpPr txBox="1">
            <a:spLocks noChangeArrowheads="1"/>
          </p:cNvSpPr>
          <p:nvPr/>
        </p:nvSpPr>
        <p:spPr bwMode="auto">
          <a:xfrm>
            <a:off x="3251200" y="33655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y</a:t>
            </a:r>
          </a:p>
        </p:txBody>
      </p:sp>
      <p:sp>
        <p:nvSpPr>
          <p:cNvPr id="8212" name="Text Box 11"/>
          <p:cNvSpPr txBox="1">
            <a:spLocks noChangeArrowheads="1"/>
          </p:cNvSpPr>
          <p:nvPr/>
        </p:nvSpPr>
        <p:spPr bwMode="auto">
          <a:xfrm>
            <a:off x="3632200" y="393700"/>
            <a:ext cx="304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a:t>z</a:t>
            </a:r>
          </a:p>
        </p:txBody>
      </p:sp>
      <p:sp>
        <p:nvSpPr>
          <p:cNvPr id="8213" name="AutoShape 13"/>
          <p:cNvSpPr>
            <a:spLocks noChangeArrowheads="1"/>
          </p:cNvSpPr>
          <p:nvPr/>
        </p:nvSpPr>
        <p:spPr bwMode="auto">
          <a:xfrm>
            <a:off x="3581400" y="2133600"/>
            <a:ext cx="1371600" cy="762000"/>
          </a:xfrm>
          <a:prstGeom prst="parallelogram">
            <a:avLst>
              <a:gd name="adj" fmla="val 45000"/>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endParaRPr lang="en-US" altLang="en-US"/>
          </a:p>
        </p:txBody>
      </p:sp>
      <p:sp>
        <p:nvSpPr>
          <p:cNvPr id="8214" name="Line 14"/>
          <p:cNvSpPr>
            <a:spLocks noChangeShapeType="1"/>
          </p:cNvSpPr>
          <p:nvPr/>
        </p:nvSpPr>
        <p:spPr bwMode="auto">
          <a:xfrm>
            <a:off x="3784600" y="25146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5" name="Line 15"/>
          <p:cNvSpPr>
            <a:spLocks noChangeShapeType="1"/>
          </p:cNvSpPr>
          <p:nvPr/>
        </p:nvSpPr>
        <p:spPr bwMode="auto">
          <a:xfrm flipV="1">
            <a:off x="4114800" y="2159000"/>
            <a:ext cx="3048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6" name="AutoShape 16"/>
          <p:cNvSpPr>
            <a:spLocks noChangeArrowheads="1"/>
          </p:cNvSpPr>
          <p:nvPr/>
        </p:nvSpPr>
        <p:spPr bwMode="auto">
          <a:xfrm>
            <a:off x="3606800" y="1231900"/>
            <a:ext cx="1371600" cy="762000"/>
          </a:xfrm>
          <a:prstGeom prst="parallelogram">
            <a:avLst>
              <a:gd name="adj" fmla="val 45000"/>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endParaRPr lang="en-US" altLang="en-US"/>
          </a:p>
        </p:txBody>
      </p:sp>
      <p:sp>
        <p:nvSpPr>
          <p:cNvPr id="8217" name="Line 17"/>
          <p:cNvSpPr>
            <a:spLocks noChangeShapeType="1"/>
          </p:cNvSpPr>
          <p:nvPr/>
        </p:nvSpPr>
        <p:spPr bwMode="auto">
          <a:xfrm>
            <a:off x="3784600" y="16129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8" name="Line 18"/>
          <p:cNvSpPr>
            <a:spLocks noChangeShapeType="1"/>
          </p:cNvSpPr>
          <p:nvPr/>
        </p:nvSpPr>
        <p:spPr bwMode="auto">
          <a:xfrm flipV="1">
            <a:off x="4114800" y="1257300"/>
            <a:ext cx="3048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9" name="AutoShape 19"/>
          <p:cNvSpPr>
            <a:spLocks noChangeArrowheads="1"/>
          </p:cNvSpPr>
          <p:nvPr/>
        </p:nvSpPr>
        <p:spPr bwMode="auto">
          <a:xfrm>
            <a:off x="3606800" y="2984500"/>
            <a:ext cx="1371600" cy="762000"/>
          </a:xfrm>
          <a:prstGeom prst="parallelogram">
            <a:avLst>
              <a:gd name="adj" fmla="val 45000"/>
            </a:avLst>
          </a:prstGeom>
          <a:solidFill>
            <a:schemeClr val="accent1"/>
          </a:solidFill>
          <a:ln w="9525">
            <a:solidFill>
              <a:schemeClr val="tx1"/>
            </a:solidFill>
            <a:miter lim="800000"/>
            <a:headEnd/>
            <a:tailEnd/>
          </a:ln>
        </p:spPr>
        <p:txBody>
          <a:bodyPr wrap="none" anchor="ct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endParaRPr lang="en-US" altLang="en-US"/>
          </a:p>
        </p:txBody>
      </p:sp>
      <p:sp>
        <p:nvSpPr>
          <p:cNvPr id="8220" name="Line 20"/>
          <p:cNvSpPr>
            <a:spLocks noChangeShapeType="1"/>
          </p:cNvSpPr>
          <p:nvPr/>
        </p:nvSpPr>
        <p:spPr bwMode="auto">
          <a:xfrm>
            <a:off x="3835400" y="33655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1" name="Line 21"/>
          <p:cNvSpPr>
            <a:spLocks noChangeShapeType="1"/>
          </p:cNvSpPr>
          <p:nvPr/>
        </p:nvSpPr>
        <p:spPr bwMode="auto">
          <a:xfrm flipV="1">
            <a:off x="4165600" y="3009900"/>
            <a:ext cx="3048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22" name="Text Box 12"/>
          <p:cNvSpPr txBox="1">
            <a:spLocks noChangeArrowheads="1"/>
          </p:cNvSpPr>
          <p:nvPr/>
        </p:nvSpPr>
        <p:spPr bwMode="auto">
          <a:xfrm>
            <a:off x="6019800" y="6224588"/>
            <a:ext cx="32004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sz="1000"/>
              <a:t>This (above)and most atomic force micrographs give very accurate measurement in z.  This object is much larger than the probe tip so its x/y dimensions are also accurate.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3810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2400"/>
              <a:t>Crystalography (mapping atomic or molecular lattice in crystals)</a:t>
            </a:r>
          </a:p>
        </p:txBody>
      </p:sp>
      <p:grpSp>
        <p:nvGrpSpPr>
          <p:cNvPr id="10243" name="Group 13"/>
          <p:cNvGrpSpPr>
            <a:grpSpLocks noChangeAspect="1"/>
          </p:cNvGrpSpPr>
          <p:nvPr/>
        </p:nvGrpSpPr>
        <p:grpSpPr bwMode="auto">
          <a:xfrm>
            <a:off x="5334000" y="685800"/>
            <a:ext cx="3810000" cy="2857500"/>
            <a:chOff x="3312" y="864"/>
            <a:chExt cx="2448" cy="1836"/>
          </a:xfrm>
        </p:grpSpPr>
        <p:pic>
          <p:nvPicPr>
            <p:cNvPr id="1025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2" y="864"/>
              <a:ext cx="2448" cy="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6" name="Line 10"/>
            <p:cNvSpPr>
              <a:spLocks noChangeAspect="1" noChangeShapeType="1"/>
            </p:cNvSpPr>
            <p:nvPr/>
          </p:nvSpPr>
          <p:spPr bwMode="auto">
            <a:xfrm>
              <a:off x="4224" y="2544"/>
              <a:ext cx="28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57" name="Text Box 11"/>
            <p:cNvSpPr txBox="1">
              <a:spLocks noChangeAspect="1" noChangeArrowheads="1"/>
            </p:cNvSpPr>
            <p:nvPr/>
          </p:nvSpPr>
          <p:spPr bwMode="auto">
            <a:xfrm>
              <a:off x="4176" y="2401"/>
              <a:ext cx="720"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200"/>
                <a:t>2mm</a:t>
              </a:r>
              <a:endParaRPr lang="en-US" altLang="en-US" sz="2400"/>
            </a:p>
          </p:txBody>
        </p:sp>
      </p:grpSp>
      <p:pic>
        <p:nvPicPr>
          <p:cNvPr id="10244" name="Picture 3" descr="slide0011_image0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914400"/>
            <a:ext cx="29718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14"/>
          <p:cNvSpPr txBox="1">
            <a:spLocks noChangeArrowheads="1"/>
          </p:cNvSpPr>
          <p:nvPr/>
        </p:nvSpPr>
        <p:spPr bwMode="auto">
          <a:xfrm>
            <a:off x="7391400" y="28194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200"/>
              <a:t>Natural diamond crystal from Congo, .7 carats for $40</a:t>
            </a:r>
          </a:p>
        </p:txBody>
      </p:sp>
      <p:pic>
        <p:nvPicPr>
          <p:cNvPr id="10246"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657600"/>
            <a:ext cx="2305050"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Text Box 16"/>
          <p:cNvSpPr txBox="1">
            <a:spLocks noChangeArrowheads="1"/>
          </p:cNvSpPr>
          <p:nvPr/>
        </p:nvSpPr>
        <p:spPr bwMode="auto">
          <a:xfrm>
            <a:off x="6553200" y="57912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200"/>
              <a:t>Ernst Ruska’s paraffin crystal   in TEM </a:t>
            </a:r>
            <a:endParaRPr lang="en-US" altLang="en-US" sz="2400"/>
          </a:p>
        </p:txBody>
      </p:sp>
      <p:pic>
        <p:nvPicPr>
          <p:cNvPr id="10248" name="Picture 18" descr="diamo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143000"/>
            <a:ext cx="25812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19"/>
          <p:cNvSpPr txBox="1">
            <a:spLocks noChangeArrowheads="1"/>
          </p:cNvSpPr>
          <p:nvPr/>
        </p:nvSpPr>
        <p:spPr bwMode="auto">
          <a:xfrm>
            <a:off x="3581400" y="297180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200"/>
              <a:t>Crystal lattice of diamond, silicon and germanium.</a:t>
            </a:r>
          </a:p>
        </p:txBody>
      </p:sp>
      <p:pic>
        <p:nvPicPr>
          <p:cNvPr id="10250" name="Picture 17" descr="http://home.mesastate.edu/~jerry/gmnc/waxing/randallwaxing_files/image00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5200" y="6049963"/>
            <a:ext cx="1752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Box 16"/>
          <p:cNvSpPr txBox="1">
            <a:spLocks noChangeArrowheads="1"/>
          </p:cNvSpPr>
          <p:nvPr/>
        </p:nvSpPr>
        <p:spPr bwMode="auto">
          <a:xfrm>
            <a:off x="7278688" y="6184900"/>
            <a:ext cx="12557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sz="800"/>
              <a:t>http://home.mesastate.edu</a:t>
            </a:r>
          </a:p>
        </p:txBody>
      </p:sp>
      <p:pic>
        <p:nvPicPr>
          <p:cNvPr id="10252" name="Picture 19" descr="http://www.escad-vision.de/Images/silicon_atom_surfac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3581400"/>
            <a:ext cx="35814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TextBox 18"/>
          <p:cNvSpPr txBox="1">
            <a:spLocks noChangeArrowheads="1"/>
          </p:cNvSpPr>
          <p:nvPr/>
        </p:nvSpPr>
        <p:spPr bwMode="auto">
          <a:xfrm>
            <a:off x="1143000" y="5862638"/>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sz="800"/>
              <a:t>STM image of Si wafer from http://www.escad-vision.de/2070_Microcracks.aspx</a:t>
            </a:r>
          </a:p>
        </p:txBody>
      </p:sp>
      <p:sp>
        <p:nvSpPr>
          <p:cNvPr id="10254" name="TextBox 19"/>
          <p:cNvSpPr txBox="1">
            <a:spLocks noChangeArrowheads="1"/>
          </p:cNvSpPr>
          <p:nvPr/>
        </p:nvSpPr>
        <p:spPr bwMode="auto">
          <a:xfrm>
            <a:off x="533400" y="3200400"/>
            <a:ext cx="2209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sz="1200"/>
              <a:t>SEM image of diamond film made at MU</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ufin2.avi">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52400" y="4356100"/>
            <a:ext cx="46990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descr="AbdomenCT2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762000"/>
            <a:ext cx="25146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descr="ctScan018">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2847975"/>
            <a:ext cx="1447800"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descr="slide0006_image09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38800" y="3124200"/>
            <a:ext cx="16748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 Box 5"/>
          <p:cNvSpPr txBox="1">
            <a:spLocks noChangeArrowheads="1"/>
          </p:cNvSpPr>
          <p:nvPr/>
        </p:nvSpPr>
        <p:spPr bwMode="auto">
          <a:xfrm>
            <a:off x="0" y="152400"/>
            <a:ext cx="891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2400"/>
              <a:t>Tomography: mapping a 3D object with 2D data sets (slices)</a:t>
            </a:r>
          </a:p>
        </p:txBody>
      </p:sp>
      <p:sp>
        <p:nvSpPr>
          <p:cNvPr id="9223" name="Text Box 8"/>
          <p:cNvSpPr txBox="1">
            <a:spLocks noChangeArrowheads="1"/>
          </p:cNvSpPr>
          <p:nvPr/>
        </p:nvSpPr>
        <p:spPr bwMode="auto">
          <a:xfrm>
            <a:off x="7391400" y="4251325"/>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000"/>
              <a:t>Remember, be careful with use of this scale bar. In this case it can be used only for parts of these images. </a:t>
            </a:r>
            <a:endParaRPr lang="en-US" altLang="en-US" sz="2400"/>
          </a:p>
        </p:txBody>
      </p:sp>
      <p:pic>
        <p:nvPicPr>
          <p:cNvPr id="9224" name="Picture 10" descr="turtle 3 skelet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9538" y="838200"/>
            <a:ext cx="1897062"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3"/>
          <p:cNvPicPr>
            <a:picLocks noChangeAspect="1" noChangeArrowheads="1"/>
          </p:cNvPicPr>
          <p:nvPr/>
        </p:nvPicPr>
        <p:blipFill>
          <a:blip r:embed="rId11">
            <a:extLst>
              <a:ext uri="{28A0092B-C50C-407E-A947-70E740481C1C}">
                <a14:useLocalDpi xmlns:a14="http://schemas.microsoft.com/office/drawing/2010/main" val="0"/>
              </a:ext>
            </a:extLst>
          </a:blip>
          <a:srcRect l="6857" t="15128" r="10863" b="7251"/>
          <a:stretch>
            <a:fillRect/>
          </a:stretch>
        </p:blipFill>
        <p:spPr bwMode="auto">
          <a:xfrm>
            <a:off x="3278188" y="838200"/>
            <a:ext cx="1903412" cy="1905000"/>
          </a:xfrm>
          <a:prstGeom prst="rect">
            <a:avLst/>
          </a:prstGeom>
          <a:noFill/>
          <a:ln w="317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9226" name="Picture 16" descr="turtle 3 compar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86600" y="8382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Line 18"/>
          <p:cNvSpPr>
            <a:spLocks noChangeShapeType="1"/>
          </p:cNvSpPr>
          <p:nvPr/>
        </p:nvSpPr>
        <p:spPr bwMode="auto">
          <a:xfrm flipH="1">
            <a:off x="7391400" y="4953000"/>
            <a:ext cx="6096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228" name="Text Box 8"/>
          <p:cNvSpPr txBox="1">
            <a:spLocks noChangeArrowheads="1"/>
          </p:cNvSpPr>
          <p:nvPr/>
        </p:nvSpPr>
        <p:spPr bwMode="auto">
          <a:xfrm>
            <a:off x="312738" y="4368800"/>
            <a:ext cx="1752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en-US" sz="1000">
                <a:solidFill>
                  <a:schemeClr val="bg1"/>
                </a:solidFill>
              </a:rPr>
              <a:t>These are the original 2D confocal images that were reassembled to make the 3D model at right.   Double click to see each 2D image sequentially as part of a movie.</a:t>
            </a:r>
            <a:endParaRPr lang="en-US" altLang="en-US" sz="2400">
              <a:solidFill>
                <a:schemeClr val="bg1"/>
              </a:solidFill>
            </a:endParaRPr>
          </a:p>
        </p:txBody>
      </p:sp>
      <p:sp>
        <p:nvSpPr>
          <p:cNvPr id="9229" name="TextBox 12"/>
          <p:cNvSpPr txBox="1">
            <a:spLocks noChangeArrowheads="1"/>
          </p:cNvSpPr>
          <p:nvPr/>
        </p:nvSpPr>
        <p:spPr bwMode="auto">
          <a:xfrm>
            <a:off x="2667000" y="3048000"/>
            <a:ext cx="2286000" cy="461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sz="1200"/>
              <a:t>x-ray image data can be analyzed with computer based tomography</a:t>
            </a:r>
          </a:p>
        </p:txBody>
      </p:sp>
      <p:cxnSp>
        <p:nvCxnSpPr>
          <p:cNvPr id="9230" name="Straight Arrow Connector 14"/>
          <p:cNvCxnSpPr>
            <a:cxnSpLocks noChangeShapeType="1"/>
            <a:stCxn id="9229" idx="3"/>
          </p:cNvCxnSpPr>
          <p:nvPr/>
        </p:nvCxnSpPr>
        <p:spPr bwMode="auto">
          <a:xfrm flipV="1">
            <a:off x="4953000" y="2667000"/>
            <a:ext cx="2438400" cy="6111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231" name="Straight Arrow Connector 17"/>
          <p:cNvCxnSpPr>
            <a:cxnSpLocks noChangeShapeType="1"/>
          </p:cNvCxnSpPr>
          <p:nvPr/>
        </p:nvCxnSpPr>
        <p:spPr bwMode="auto">
          <a:xfrm flipV="1">
            <a:off x="4648200" y="2819400"/>
            <a:ext cx="914400" cy="3048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232" name="Straight Arrow Connector 21"/>
          <p:cNvCxnSpPr>
            <a:cxnSpLocks noChangeShapeType="1"/>
          </p:cNvCxnSpPr>
          <p:nvPr/>
        </p:nvCxnSpPr>
        <p:spPr bwMode="auto">
          <a:xfrm rot="5400000" flipH="1" flipV="1">
            <a:off x="3658394" y="2894806"/>
            <a:ext cx="304800"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233" name="Straight Arrow Connector 24"/>
          <p:cNvCxnSpPr>
            <a:cxnSpLocks noChangeShapeType="1"/>
          </p:cNvCxnSpPr>
          <p:nvPr/>
        </p:nvCxnSpPr>
        <p:spPr bwMode="auto">
          <a:xfrm rot="16200000" flipV="1">
            <a:off x="2705100" y="2628900"/>
            <a:ext cx="457200" cy="3810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234" name="Straight Arrow Connector 27"/>
          <p:cNvCxnSpPr>
            <a:cxnSpLocks noChangeShapeType="1"/>
            <a:stCxn id="9229" idx="1"/>
          </p:cNvCxnSpPr>
          <p:nvPr/>
        </p:nvCxnSpPr>
        <p:spPr bwMode="auto">
          <a:xfrm rot="10800000" flipV="1">
            <a:off x="2286000" y="3278188"/>
            <a:ext cx="381000" cy="7461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9235" name="TextBox 34"/>
          <p:cNvSpPr txBox="1">
            <a:spLocks noChangeArrowheads="1"/>
          </p:cNvSpPr>
          <p:nvPr/>
        </p:nvSpPr>
        <p:spPr bwMode="auto">
          <a:xfrm>
            <a:off x="2667000" y="3538538"/>
            <a:ext cx="266700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r>
              <a:rPr lang="en-US" altLang="en-US" sz="1200"/>
              <a:t>fluorescence confocal microscope image data can be analyzed with computer  based tomography </a:t>
            </a:r>
          </a:p>
        </p:txBody>
      </p:sp>
      <p:cxnSp>
        <p:nvCxnSpPr>
          <p:cNvPr id="9236" name="Straight Arrow Connector 35"/>
          <p:cNvCxnSpPr>
            <a:cxnSpLocks noChangeShapeType="1"/>
          </p:cNvCxnSpPr>
          <p:nvPr/>
        </p:nvCxnSpPr>
        <p:spPr bwMode="auto">
          <a:xfrm>
            <a:off x="4648200" y="4038600"/>
            <a:ext cx="914400" cy="1588"/>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237" name="Straight Arrow Connector 37"/>
          <p:cNvCxnSpPr>
            <a:cxnSpLocks noChangeShapeType="1"/>
          </p:cNvCxnSpPr>
          <p:nvPr/>
        </p:nvCxnSpPr>
        <p:spPr bwMode="auto">
          <a:xfrm rot="5400000">
            <a:off x="3429000" y="4183063"/>
            <a:ext cx="228600" cy="762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13145</TotalTime>
  <Words>1479</Words>
  <Application>Microsoft Office PowerPoint</Application>
  <PresentationFormat>On-screen Show (4:3)</PresentationFormat>
  <Paragraphs>248</Paragraphs>
  <Slides>27</Slides>
  <Notes>15</Notes>
  <HiddenSlides>1</HiddenSlides>
  <MMClips>2</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27</vt:i4>
      </vt:variant>
    </vt:vector>
  </HeadingPairs>
  <TitlesOfParts>
    <vt:vector size="37" baseType="lpstr">
      <vt:lpstr>SimSun</vt:lpstr>
      <vt:lpstr>Arial</vt:lpstr>
      <vt:lpstr>Calibri</vt:lpstr>
      <vt:lpstr>Tahoma</vt:lpstr>
      <vt:lpstr>Times New Roman</vt:lpstr>
      <vt:lpstr>Wingdings</vt:lpstr>
      <vt:lpstr>Default Design</vt:lpstr>
      <vt:lpstr>Ocean</vt:lpstr>
      <vt:lpstr>1_Ocean</vt:lpstr>
      <vt:lpstr>Bitmap Image</vt:lpstr>
      <vt:lpstr>PowerPoint Presentation</vt:lpstr>
      <vt:lpstr>What do we need from our sample to create a microscopic image</vt:lpstr>
      <vt:lpstr>The in-homogeneity must be detectable (signal &gt; background or noise  high S/N  is better)</vt:lpstr>
      <vt:lpstr>PowerPoint Presentation</vt:lpstr>
      <vt:lpstr>PowerPoint Presentation</vt:lpstr>
      <vt:lpstr>PowerPoint Presentation</vt:lpstr>
      <vt:lpstr>PowerPoint Presentation</vt:lpstr>
      <vt:lpstr>PowerPoint Presentation</vt:lpstr>
      <vt:lpstr>PowerPoint Presentation</vt:lpstr>
      <vt:lpstr>Spectroscopy</vt:lpstr>
      <vt:lpstr>We must have a way to elicit signal from sample</vt:lpstr>
      <vt:lpstr>What we have here at M.U. </vt:lpstr>
      <vt:lpstr>Imaging Core Instrumentation</vt:lpstr>
      <vt:lpstr>PowerPoint Presentation</vt:lpstr>
      <vt:lpstr>SEM</vt:lpstr>
      <vt:lpstr>PowerPoint Presentation</vt:lpstr>
      <vt:lpstr>PowerPoint Presentation</vt:lpstr>
      <vt:lpstr>Leica SP5 TCSII Multiphoton (MP) Microscope with Coherent Chameleon VisionII (IR) laser</vt:lpstr>
      <vt:lpstr>PowerPoint Presentation</vt:lpstr>
      <vt:lpstr>Mary Risher:  Organotypic Slices Astrocytes iGluSnFR (CFP-YFP) FRET Probe</vt:lpstr>
      <vt:lpstr>Mary Risher:   Organotypic Slices: Astrocytes</vt:lpstr>
      <vt:lpstr>PowerPoint Presentation</vt:lpstr>
      <vt:lpstr>PowerPoint Presentation</vt:lpstr>
      <vt:lpstr>   AFM                       NSOM </vt:lpstr>
      <vt:lpstr>AFM image of cultured rat arterial smooth muscle cell on glass coverslip                                     (50 micron field)</vt:lpstr>
      <vt:lpstr>AFM capabilities</vt:lpstr>
      <vt:lpstr>PowerPoint Presentation</vt:lpstr>
    </vt:vector>
  </TitlesOfParts>
  <Company>Marshall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we need to create a microscopic image</dc:title>
  <dc:creator>Ava Dykes</dc:creator>
  <cp:lastModifiedBy>Norton, Michael</cp:lastModifiedBy>
  <cp:revision>201</cp:revision>
  <dcterms:created xsi:type="dcterms:W3CDTF">2005-09-22T18:11:20Z</dcterms:created>
  <dcterms:modified xsi:type="dcterms:W3CDTF">2019-01-18T14:51:06Z</dcterms:modified>
</cp:coreProperties>
</file>